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72" r:id="rId14"/>
  </p:sldIdLst>
  <p:sldSz cx="18288000" cy="10287000"/>
  <p:notesSz cx="6858000" cy="9144000"/>
  <p:embeddedFontLst>
    <p:embeddedFont>
      <p:font typeface="Catamaran Bold" pitchFamily="2" charset="77"/>
      <p:regular r:id="rId16"/>
      <p:bold r:id="rId17"/>
    </p:embeddedFont>
    <p:embeddedFont>
      <p:font typeface="Catamaran Semi-Bold" pitchFamily="2" charset="77"/>
      <p:regular r:id="rId18"/>
      <p:bold r:id="rId19"/>
    </p:embeddedFont>
    <p:embeddedFont>
      <p:font typeface="VAG Rounded Next" panose="020F0502020203020204" pitchFamily="34" charset="0"/>
      <p:regular r:id="rId20"/>
    </p:embeddedFont>
    <p:embeddedFont>
      <p:font typeface="VAG Rounded Next Bold" panose="020F0802020203020204" pitchFamily="34" charset="0"/>
      <p:regular r:id="rId21"/>
      <p:bold r:id="rId22"/>
    </p:embeddedFont>
    <p:embeddedFont>
      <p:font typeface="VAGROUNDED LT NORMAL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9CE2E-E56A-0118-61A4-F4563B389FB4}" v="6" dt="2025-09-18T10:24:53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Poster </a:t>
            </a:r>
            <a:r>
              <a:rPr lang="en-US" dirty="0" err="1"/>
              <a:t>deall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hawliau</a:t>
            </a:r>
            <a:r>
              <a:rPr lang="en-US" dirty="0"/>
              <a:t>: https://</a:t>
            </a:r>
            <a:r>
              <a:rPr lang="en-US" dirty="0" err="1"/>
              <a:t>www.childcomwales.org.uk</a:t>
            </a:r>
            <a:r>
              <a:rPr lang="en-US" dirty="0"/>
              <a:t>/wp-content/uploads/2024/01/9681-CCfW-Know-Your-Rights-Poster-Artwork-Welsh_AW.pdf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Taflen</a:t>
            </a:r>
            <a:r>
              <a:rPr lang="en-US" dirty="0"/>
              <a:t> </a:t>
            </a:r>
            <a:r>
              <a:rPr lang="en-US" dirty="0" err="1"/>
              <a:t>waith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/file/d/1k9fxqVTxZe-lHkmWhW7EOIW4CH51F55q/</a:t>
            </a:r>
            <a:r>
              <a:rPr lang="en-US" dirty="0" err="1"/>
              <a:t>view?usp</a:t>
            </a:r>
            <a:r>
              <a:rPr lang="en-US" dirty="0"/>
              <a:t>=</a:t>
            </a:r>
            <a:r>
              <a:rPr lang="en-US" dirty="0" err="1"/>
              <a:t>drive_link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44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b4OVUbI5hk?feature=oembed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s://www.childcomwales.org.uk/resources/monthly-matters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hyperlink" Target="https://www.complantcymru.org.uk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b4OVUbI5hk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k9fxqVTxZe-lHkmWhW7EOIW4CH51F55q/view?usp=drive_link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ww.complantcymru.org.uk" TargetMode="External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45083" y="6189910"/>
            <a:ext cx="4514107" cy="2572836"/>
          </a:xfrm>
          <a:custGeom>
            <a:avLst/>
            <a:gdLst/>
            <a:ahLst/>
            <a:cxnLst/>
            <a:rect l="l" t="t" r="r" b="b"/>
            <a:pathLst>
              <a:path w="4514107" h="2572836">
                <a:moveTo>
                  <a:pt x="0" y="0"/>
                </a:moveTo>
                <a:lnTo>
                  <a:pt x="4514106" y="0"/>
                </a:lnTo>
                <a:lnTo>
                  <a:pt x="4514106" y="2572835"/>
                </a:lnTo>
                <a:lnTo>
                  <a:pt x="0" y="2572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8" t="-6571" r="-9886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Plant ac </a:t>
            </a: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9" y="4195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28800" y="1562100"/>
            <a:ext cx="1416458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4400" dirty="0">
                <a:latin typeface="VAGRounded Lt Normal" pitchFamily="2" charset="0"/>
              </a:rPr>
              <a:t>🤔 Pa </a:t>
            </a:r>
            <a:r>
              <a:rPr lang="en-GB" sz="4400" dirty="0" err="1">
                <a:latin typeface="VAGRounded Lt Normal" pitchFamily="2" charset="0"/>
              </a:rPr>
              <a:t>faterion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sy’n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bwysig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chi? </a:t>
            </a:r>
            <a:r>
              <a:rPr lang="en-GB" sz="4400" dirty="0" err="1">
                <a:latin typeface="VAGRounded Lt Normal" pitchFamily="2" charset="0"/>
              </a:rPr>
              <a:t>Ydy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unrhyw</a:t>
            </a:r>
            <a:r>
              <a:rPr lang="en-GB" sz="4400" dirty="0">
                <a:latin typeface="VAGRounded Lt Normal" pitchFamily="2" charset="0"/>
              </a:rPr>
              <a:t> un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gallu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cysylltu</a:t>
            </a:r>
            <a:r>
              <a:rPr lang="en-GB" sz="4400" dirty="0">
                <a:latin typeface="VAGRounded Lt Normal" pitchFamily="2" charset="0"/>
              </a:rPr>
              <a:t> mater </a:t>
            </a:r>
            <a:r>
              <a:rPr lang="en-GB" sz="4400" dirty="0" err="1">
                <a:latin typeface="VAGRounded Lt Normal" pitchFamily="2" charset="0"/>
              </a:rPr>
              <a:t>penodol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gydag</a:t>
            </a:r>
            <a:r>
              <a:rPr lang="en-GB" sz="4400" dirty="0">
                <a:latin typeface="VAGRounded Lt Normal" pitchFamily="2" charset="0"/>
              </a:rPr>
              <a:t> un </a:t>
            </a:r>
            <a:r>
              <a:rPr lang="en-GB" sz="4400" dirty="0" err="1">
                <a:latin typeface="VAGRounded Lt Normal" pitchFamily="2" charset="0"/>
              </a:rPr>
              <a:t>o’ch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hawliau</a:t>
            </a:r>
            <a:r>
              <a:rPr lang="en-GB" sz="4400" dirty="0">
                <a:latin typeface="VAGRounded Lt Normal" pitchFamily="2" charset="0"/>
              </a:rPr>
              <a:t>?</a:t>
            </a:r>
          </a:p>
          <a:p>
            <a:br>
              <a:rPr lang="en-GB" sz="4400" dirty="0">
                <a:latin typeface="VAGRounded Lt Normal" pitchFamily="2" charset="0"/>
              </a:rPr>
            </a:br>
            <a:endParaRPr lang="en-GB" sz="4400" dirty="0">
              <a:latin typeface="VAGRounded Lt Normal" pitchFamily="2" charset="0"/>
            </a:endParaRPr>
          </a:p>
          <a:p>
            <a:r>
              <a:rPr lang="en-GB" sz="4400" dirty="0">
                <a:latin typeface="VAGRounded Lt Normal" pitchFamily="2" charset="0"/>
              </a:rPr>
              <a:t>📣 Sut </a:t>
            </a:r>
            <a:r>
              <a:rPr lang="en-GB" sz="4400" dirty="0" err="1">
                <a:latin typeface="VAGRounded Lt Normal" pitchFamily="2" charset="0"/>
              </a:rPr>
              <a:t>mae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rhannu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barn </a:t>
            </a:r>
            <a:r>
              <a:rPr lang="en-GB" sz="4400" dirty="0" err="1">
                <a:latin typeface="VAGRounded Lt Normal" pitchFamily="2" charset="0"/>
              </a:rPr>
              <a:t>ar</a:t>
            </a:r>
            <a:r>
              <a:rPr lang="en-GB" sz="4400" dirty="0">
                <a:latin typeface="VAGRounded Lt Normal" pitchFamily="2" charset="0"/>
              </a:rPr>
              <a:t> y </a:t>
            </a:r>
            <a:r>
              <a:rPr lang="en-GB" sz="4400" dirty="0" err="1">
                <a:latin typeface="VAGRounded Lt Normal" pitchFamily="2" charset="0"/>
              </a:rPr>
              <a:t>materion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yma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ysgol</a:t>
            </a:r>
            <a:r>
              <a:rPr lang="en-GB" sz="4400" dirty="0">
                <a:latin typeface="VAGRounded Lt Normal" pitchFamily="2" charset="0"/>
              </a:rPr>
              <a:t>, </a:t>
            </a:r>
            <a:r>
              <a:rPr lang="en-GB" sz="4400" dirty="0" err="1">
                <a:latin typeface="VAGRounded Lt Normal" pitchFamily="2" charset="0"/>
              </a:rPr>
              <a:t>cymuned</a:t>
            </a:r>
            <a:r>
              <a:rPr lang="en-GB" sz="4400" dirty="0">
                <a:latin typeface="VAGRounded Lt Normal" pitchFamily="2" charset="0"/>
              </a:rPr>
              <a:t>, neu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genedlaethol</a:t>
            </a:r>
            <a:r>
              <a:rPr lang="en-GB" sz="4400" dirty="0">
                <a:latin typeface="VAGRounded Lt Normal" pitchFamily="2" charset="0"/>
              </a:rPr>
              <a:t>?</a:t>
            </a:r>
            <a:br>
              <a:rPr lang="en-GB" sz="4400" dirty="0">
                <a:latin typeface="VAGRounded Lt Normal" pitchFamily="2" charset="0"/>
              </a:rPr>
            </a:br>
            <a:endParaRPr lang="en-GB" sz="4400" dirty="0">
              <a:latin typeface="VAGRounded Lt Normal" pitchFamily="2" charset="0"/>
            </a:endParaRPr>
          </a:p>
          <a:p>
            <a:r>
              <a:rPr lang="en-GB" sz="4400" dirty="0">
                <a:latin typeface="VAGRounded Lt Normal" pitchFamily="2" charset="0"/>
              </a:rPr>
              <a:t>‼️ A </a:t>
            </a:r>
            <a:r>
              <a:rPr lang="en-GB" sz="4400" dirty="0" err="1">
                <a:latin typeface="VAGRounded Lt Normal" pitchFamily="2" charset="0"/>
              </a:rPr>
              <a:t>chofiwch</a:t>
            </a:r>
            <a:r>
              <a:rPr lang="en-GB" sz="4400" dirty="0">
                <a:latin typeface="VAGRounded Lt Normal" pitchFamily="2" charset="0"/>
              </a:rPr>
              <a:t> -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ddweud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dweud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fel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rhan</a:t>
            </a:r>
            <a:r>
              <a:rPr lang="en-GB" sz="4400" dirty="0">
                <a:latin typeface="VAGRounded Lt Normal" pitchFamily="2" charset="0"/>
              </a:rPr>
              <a:t> o </a:t>
            </a:r>
            <a:r>
              <a:rPr lang="en-GB" sz="4400" dirty="0" err="1">
                <a:latin typeface="VAGRounded Lt Normal" pitchFamily="2" charset="0"/>
              </a:rPr>
              <a:t>etholiad</a:t>
            </a:r>
            <a:r>
              <a:rPr lang="en-GB" sz="4400" dirty="0">
                <a:latin typeface="VAGRounded Lt Normal" pitchFamily="2" charset="0"/>
              </a:rPr>
              <a:t>, </a:t>
            </a:r>
            <a:r>
              <a:rPr lang="en-GB" sz="4400" dirty="0" err="1">
                <a:latin typeface="VAGRounded Lt Normal" pitchFamily="2" charset="0"/>
              </a:rPr>
              <a:t>mae’n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rhaid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cofrestru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bleidleisio</a:t>
            </a:r>
            <a:r>
              <a:rPr lang="en-GB" sz="4400" dirty="0">
                <a:latin typeface="VAGRounded Lt Normal" pitchFamily="2" charset="0"/>
              </a:rPr>
              <a:t>. Mae’n </a:t>
            </a:r>
            <a:r>
              <a:rPr lang="en-GB" sz="4400" dirty="0" err="1">
                <a:latin typeface="VAGRounded Lt Normal" pitchFamily="2" charset="0"/>
              </a:rPr>
              <a:t>hawdd</a:t>
            </a:r>
            <a:r>
              <a:rPr lang="en-GB" sz="4400" dirty="0">
                <a:latin typeface="VAGRounded Lt Normal" pitchFamily="2" charset="0"/>
              </a:rPr>
              <a:t> ac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gyflym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wneud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arlein</a:t>
            </a:r>
            <a:r>
              <a:rPr lang="en-GB" sz="4400" dirty="0">
                <a:latin typeface="VAGRounded Lt Normal" pitchFamily="2" charset="0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 rot="6361300">
            <a:off x="15882902" y="125956"/>
            <a:ext cx="1153706" cy="2342551"/>
          </a:xfrm>
          <a:custGeom>
            <a:avLst/>
            <a:gdLst/>
            <a:ahLst/>
            <a:cxnLst/>
            <a:rect l="l" t="t" r="r" b="b"/>
            <a:pathLst>
              <a:path w="1153706" h="2342551">
                <a:moveTo>
                  <a:pt x="0" y="0"/>
                </a:moveTo>
                <a:lnTo>
                  <a:pt x="1153707" y="0"/>
                </a:lnTo>
                <a:lnTo>
                  <a:pt x="1153707" y="2342551"/>
                </a:lnTo>
                <a:lnTo>
                  <a:pt x="0" y="2342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207875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50" y="0"/>
                </a:lnTo>
                <a:lnTo>
                  <a:pt x="2473150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Online Media 2" descr="Beth yw hawliau plant?">
            <a:hlinkClick r:id="" action="ppaction://media"/>
            <a:extLst>
              <a:ext uri="{FF2B5EF4-FFF2-40B4-BE49-F238E27FC236}">
                <a16:creationId xmlns:a16="http://schemas.microsoft.com/office/drawing/2014/main" id="{899B4B04-22E4-5870-CE0A-DCD8BA9A4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952500"/>
            <a:ext cx="14885299" cy="841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028700"/>
            <a:ext cx="6074658" cy="6074658"/>
            <a:chOff x="0" y="0"/>
            <a:chExt cx="13884457" cy="13884457"/>
          </a:xfrm>
        </p:grpSpPr>
        <p:sp>
          <p:nvSpPr>
            <p:cNvPr id="4" name="Freeform 4"/>
            <p:cNvSpPr/>
            <p:nvPr/>
          </p:nvSpPr>
          <p:spPr>
            <a:xfrm>
              <a:off x="-342874" y="-11125"/>
              <a:ext cx="14570202" cy="13906705"/>
            </a:xfrm>
            <a:custGeom>
              <a:avLst/>
              <a:gdLst/>
              <a:ahLst/>
              <a:cxnLst/>
              <a:rect l="l" t="t" r="r" b="b"/>
              <a:pathLst>
                <a:path w="14570202" h="13906705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4EA9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254486" y="73238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3"/>
              <a:stretch>
                <a:fillRect l="-51449" r="-56899" b="-83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31559" y="291481"/>
            <a:ext cx="8896992" cy="9204577"/>
            <a:chOff x="0" y="0"/>
            <a:chExt cx="982662" cy="1016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2662" cy="1016635"/>
            </a:xfrm>
            <a:custGeom>
              <a:avLst/>
              <a:gdLst/>
              <a:ahLst/>
              <a:cxnLst/>
              <a:rect l="l" t="t" r="r" b="b"/>
              <a:pathLst>
                <a:path w="982662" h="1016635">
                  <a:moveTo>
                    <a:pt x="26105" y="0"/>
                  </a:moveTo>
                  <a:lnTo>
                    <a:pt x="956557" y="0"/>
                  </a:lnTo>
                  <a:cubicBezTo>
                    <a:pt x="970975" y="0"/>
                    <a:pt x="982662" y="11688"/>
                    <a:pt x="982662" y="26105"/>
                  </a:cubicBezTo>
                  <a:lnTo>
                    <a:pt x="982662" y="990530"/>
                  </a:lnTo>
                  <a:cubicBezTo>
                    <a:pt x="982662" y="1004947"/>
                    <a:pt x="970975" y="1016635"/>
                    <a:pt x="956557" y="1016635"/>
                  </a:cubicBezTo>
                  <a:lnTo>
                    <a:pt x="26105" y="1016635"/>
                  </a:lnTo>
                  <a:cubicBezTo>
                    <a:pt x="11688" y="1016635"/>
                    <a:pt x="0" y="1004947"/>
                    <a:pt x="0" y="990530"/>
                  </a:cubicBezTo>
                  <a:lnTo>
                    <a:pt x="0" y="26105"/>
                  </a:lnTo>
                  <a:cubicBezTo>
                    <a:pt x="0" y="11688"/>
                    <a:pt x="11688" y="0"/>
                    <a:pt x="261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551" y="162475"/>
            <a:ext cx="1180214" cy="1353910"/>
          </a:xfrm>
          <a:custGeom>
            <a:avLst/>
            <a:gdLst/>
            <a:ahLst/>
            <a:cxnLst/>
            <a:rect l="l" t="t" r="r" b="b"/>
            <a:pathLst>
              <a:path w="1180214" h="1353910">
                <a:moveTo>
                  <a:pt x="0" y="0"/>
                </a:moveTo>
                <a:lnTo>
                  <a:pt x="1180214" y="0"/>
                </a:lnTo>
                <a:lnTo>
                  <a:pt x="1180214" y="1353910"/>
                </a:lnTo>
                <a:lnTo>
                  <a:pt x="0" y="1353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43266" flipH="1" flipV="1">
            <a:off x="3924676" y="7215323"/>
            <a:ext cx="3966579" cy="2037830"/>
          </a:xfrm>
          <a:custGeom>
            <a:avLst/>
            <a:gdLst/>
            <a:ahLst/>
            <a:cxnLst/>
            <a:rect l="l" t="t" r="r" b="b"/>
            <a:pathLst>
              <a:path w="3966579" h="2037830">
                <a:moveTo>
                  <a:pt x="3966578" y="2037830"/>
                </a:moveTo>
                <a:lnTo>
                  <a:pt x="0" y="2037830"/>
                </a:lnTo>
                <a:lnTo>
                  <a:pt x="0" y="0"/>
                </a:lnTo>
                <a:lnTo>
                  <a:pt x="3966578" y="0"/>
                </a:lnTo>
                <a:lnTo>
                  <a:pt x="3966578" y="20378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825566" y="788080"/>
            <a:ext cx="7557104" cy="858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Yng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Nghymru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yna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berson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enw’r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Comisiynydd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Plant. Ei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swydd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sefyll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lan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Rocio Cifuentes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Comisiynydd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 Cymru.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Dyw hi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ddim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o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Lywodraeth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Cymru. Mae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hi’n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dweud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wrth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Llywodraeth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iddyn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nhw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wneud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ddiogelu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 a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phobl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ifanc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6640" y="1412636"/>
            <a:ext cx="6387981" cy="8073278"/>
          </a:xfrm>
          <a:custGeom>
            <a:avLst/>
            <a:gdLst/>
            <a:ahLst/>
            <a:cxnLst/>
            <a:rect l="l" t="t" r="r" b="b"/>
            <a:pathLst>
              <a:path w="6387981" h="8073278">
                <a:moveTo>
                  <a:pt x="0" y="0"/>
                </a:moveTo>
                <a:lnTo>
                  <a:pt x="6387981" y="0"/>
                </a:lnTo>
                <a:lnTo>
                  <a:pt x="6387981" y="8073278"/>
                </a:lnTo>
                <a:lnTo>
                  <a:pt x="0" y="807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74621" y="2140766"/>
            <a:ext cx="10689860" cy="750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Tynnwch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amlinelliad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o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Cydweithiwch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feddwl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rydych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chi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dyfu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hapus,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iach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ac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ddiogel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Ysgrifennwch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neu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lun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yma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Defnyddiwch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boster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‘Deall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’.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Ydy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gyfateb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gydag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unrhyw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?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Meddyliwch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pobl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ifanc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ond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weithiau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cael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gwrthod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–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ysgrifennwch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yr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rhain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allan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i’r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gweddill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grwp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81800" y="694674"/>
            <a:ext cx="9822209" cy="1082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7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Gweithgaredd</a:t>
            </a:r>
            <a:r>
              <a:rPr lang="en-US" sz="6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: </a:t>
            </a: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Corff</a:t>
            </a:r>
            <a:r>
              <a:rPr lang="en-US" sz="6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endParaRPr lang="en-US" sz="60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38158" y="8747552"/>
            <a:ext cx="1207521" cy="1297987"/>
          </a:xfrm>
          <a:custGeom>
            <a:avLst/>
            <a:gdLst/>
            <a:ahLst/>
            <a:cxnLst/>
            <a:rect l="l" t="t" r="r" b="b"/>
            <a:pathLst>
              <a:path w="1207521" h="1297987">
                <a:moveTo>
                  <a:pt x="0" y="0"/>
                </a:moveTo>
                <a:lnTo>
                  <a:pt x="1207521" y="0"/>
                </a:lnTo>
                <a:lnTo>
                  <a:pt x="1207521" y="1297987"/>
                </a:lnTo>
                <a:lnTo>
                  <a:pt x="0" y="1297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29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1842" y="1539448"/>
            <a:ext cx="7208104" cy="72081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9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18099" y="2607462"/>
            <a:ext cx="5175589" cy="5072077"/>
          </a:xfrm>
          <a:custGeom>
            <a:avLst/>
            <a:gdLst/>
            <a:ahLst/>
            <a:cxnLst/>
            <a:rect l="l" t="t" r="r" b="b"/>
            <a:pathLst>
              <a:path w="5175589" h="5072077">
                <a:moveTo>
                  <a:pt x="0" y="0"/>
                </a:moveTo>
                <a:lnTo>
                  <a:pt x="5175589" y="0"/>
                </a:lnTo>
                <a:lnTo>
                  <a:pt x="5175589" y="5072076"/>
                </a:lnTo>
                <a:lnTo>
                  <a:pt x="0" y="5072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27041" y="4297497"/>
            <a:ext cx="8839978" cy="152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34"/>
              </a:lnSpc>
            </a:pPr>
            <a:r>
              <a:rPr lang="en-US" sz="8881" b="1" spc="355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Poeni</a:t>
            </a:r>
            <a:r>
              <a:rPr lang="en-US" sz="8881" b="1" spc="355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8881" b="1" spc="355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becso</a:t>
            </a:r>
            <a:r>
              <a:rPr lang="en-US" sz="8881" b="1" spc="355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6619121" y="8512105"/>
            <a:ext cx="1426558" cy="1533434"/>
          </a:xfrm>
          <a:custGeom>
            <a:avLst/>
            <a:gdLst/>
            <a:ahLst/>
            <a:cxnLst/>
            <a:rect l="l" t="t" r="r" b="b"/>
            <a:pathLst>
              <a:path w="1426558" h="1533434">
                <a:moveTo>
                  <a:pt x="0" y="0"/>
                </a:moveTo>
                <a:lnTo>
                  <a:pt x="1426558" y="0"/>
                </a:lnTo>
                <a:lnTo>
                  <a:pt x="1426558" y="1533434"/>
                </a:lnTo>
                <a:lnTo>
                  <a:pt x="0" y="1533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743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43317" y="1028700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20238" y="1681491"/>
            <a:ext cx="4466540" cy="4114800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46522" y="3180693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91360" y="4383616"/>
            <a:ext cx="4530706" cy="3352723"/>
          </a:xfrm>
          <a:custGeom>
            <a:avLst/>
            <a:gdLst/>
            <a:ahLst/>
            <a:cxnLst/>
            <a:rect l="l" t="t" r="r" b="b"/>
            <a:pathLst>
              <a:path w="4530706" h="3352723">
                <a:moveTo>
                  <a:pt x="0" y="0"/>
                </a:moveTo>
                <a:lnTo>
                  <a:pt x="4530706" y="0"/>
                </a:lnTo>
                <a:lnTo>
                  <a:pt x="4530706" y="3352723"/>
                </a:lnTo>
                <a:lnTo>
                  <a:pt x="0" y="3352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04138" y="8601075"/>
            <a:ext cx="1278238" cy="1374002"/>
          </a:xfrm>
          <a:custGeom>
            <a:avLst/>
            <a:gdLst/>
            <a:ahLst/>
            <a:cxnLst/>
            <a:rect l="l" t="t" r="r" b="b"/>
            <a:pathLst>
              <a:path w="1278238" h="1374002">
                <a:moveTo>
                  <a:pt x="0" y="0"/>
                </a:moveTo>
                <a:lnTo>
                  <a:pt x="1278238" y="0"/>
                </a:lnTo>
                <a:lnTo>
                  <a:pt x="1278238" y="1374002"/>
                </a:lnTo>
                <a:lnTo>
                  <a:pt x="0" y="13740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71600" y="6925547"/>
            <a:ext cx="7564319" cy="305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Siaradwch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gydag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oedolyn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rydych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chi’n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ymddyried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ynddyn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nhw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yr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ac/neu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adref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0561" y="657225"/>
            <a:ext cx="6565663" cy="194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Cysylltwch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â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gwasaneth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cymorth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Childline neu MEIC.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hlinkClick r:id="rId3" tooltip="https://www.childcomwales.org.uk/resources/monthly-matters/"/>
          </p:cNvPr>
          <p:cNvSpPr/>
          <p:nvPr/>
        </p:nvSpPr>
        <p:spPr>
          <a:xfrm rot="600587">
            <a:off x="10136661" y="851205"/>
            <a:ext cx="7194942" cy="5312265"/>
          </a:xfrm>
          <a:custGeom>
            <a:avLst/>
            <a:gdLst/>
            <a:ahLst/>
            <a:cxnLst/>
            <a:rect l="l" t="t" r="r" b="b"/>
            <a:pathLst>
              <a:path w="7194942" h="5312265">
                <a:moveTo>
                  <a:pt x="0" y="0"/>
                </a:moveTo>
                <a:lnTo>
                  <a:pt x="7194942" y="0"/>
                </a:lnTo>
                <a:lnTo>
                  <a:pt x="7194942" y="5312265"/>
                </a:lnTo>
                <a:lnTo>
                  <a:pt x="0" y="5312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459660">
            <a:off x="521717" y="677244"/>
            <a:ext cx="2664387" cy="266438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C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59660">
            <a:off x="872711" y="1206282"/>
            <a:ext cx="1979152" cy="1730859"/>
          </a:xfrm>
          <a:custGeom>
            <a:avLst/>
            <a:gdLst/>
            <a:ahLst/>
            <a:cxnLst/>
            <a:rect l="l" t="t" r="r" b="b"/>
            <a:pathLst>
              <a:path w="1979152" h="1730859">
                <a:moveTo>
                  <a:pt x="0" y="0"/>
                </a:moveTo>
                <a:lnTo>
                  <a:pt x="1979153" y="0"/>
                </a:lnTo>
                <a:lnTo>
                  <a:pt x="1979153" y="1730859"/>
                </a:lnTo>
                <a:lnTo>
                  <a:pt x="0" y="1730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47771">
            <a:off x="10364439" y="6129426"/>
            <a:ext cx="2592044" cy="4788996"/>
          </a:xfrm>
          <a:custGeom>
            <a:avLst/>
            <a:gdLst/>
            <a:ahLst/>
            <a:cxnLst/>
            <a:rect l="l" t="t" r="r" b="b"/>
            <a:pathLst>
              <a:path w="2592044" h="4788996">
                <a:moveTo>
                  <a:pt x="0" y="0"/>
                </a:moveTo>
                <a:lnTo>
                  <a:pt x="2592045" y="0"/>
                </a:lnTo>
                <a:lnTo>
                  <a:pt x="2592045" y="4788996"/>
                </a:lnTo>
                <a:lnTo>
                  <a:pt x="0" y="4788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89444">
            <a:off x="11417948" y="1097132"/>
            <a:ext cx="4938970" cy="3103368"/>
          </a:xfrm>
          <a:custGeom>
            <a:avLst/>
            <a:gdLst/>
            <a:ahLst/>
            <a:cxnLst/>
            <a:rect l="l" t="t" r="r" b="b"/>
            <a:pathLst>
              <a:path w="4938970" h="3103368">
                <a:moveTo>
                  <a:pt x="0" y="0"/>
                </a:moveTo>
                <a:lnTo>
                  <a:pt x="4938971" y="0"/>
                </a:lnTo>
                <a:lnTo>
                  <a:pt x="4938971" y="3103368"/>
                </a:lnTo>
                <a:lnTo>
                  <a:pt x="0" y="310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0" r="-109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17121" y="394488"/>
            <a:ext cx="7513568" cy="182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200" b="1" spc="208">
                <a:solidFill>
                  <a:srgbClr val="333652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Ddim yn derbyn eich hawliau?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866" y="4310812"/>
            <a:ext cx="8540900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0"/>
              </a:lnSpc>
            </a:pP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Gallwch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gysylltu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gyda’n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tîm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cymorth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a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chyngor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trwy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 dirty="0" err="1">
                <a:solidFill>
                  <a:srgbClr val="33365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ffonio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 01792 765600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e-</a:t>
            </a:r>
            <a:r>
              <a:rPr lang="en-US" sz="3000" b="1" u="sng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bostio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cyngor@complantcymru.org.uk</a:t>
            </a:r>
            <a:endParaRPr lang="en-US" sz="3000" b="1" dirty="0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danfon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neges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ar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y </a:t>
            </a:r>
            <a:r>
              <a:rPr lang="en-US" sz="3000" b="1" u="sng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wefan</a:t>
            </a:r>
            <a:endParaRPr lang="en-US" sz="3000" b="1" u="sng" dirty="0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</p:txBody>
      </p:sp>
      <p:sp>
        <p:nvSpPr>
          <p:cNvPr id="14" name="Freeform 14">
            <a:hlinkClick r:id="rId10" tooltip="https://www.complantcymru.org.uk"/>
          </p:cNvPr>
          <p:cNvSpPr/>
          <p:nvPr/>
        </p:nvSpPr>
        <p:spPr>
          <a:xfrm>
            <a:off x="15229902" y="8595360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0" y="0"/>
                </a:lnTo>
                <a:lnTo>
                  <a:pt x="2466940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Online Media 2" descr="Beth yw hawliau plant?">
            <a:hlinkClick r:id="" action="ppaction://media"/>
            <a:extLst>
              <a:ext uri="{FF2B5EF4-FFF2-40B4-BE49-F238E27FC236}">
                <a16:creationId xmlns:a16="http://schemas.microsoft.com/office/drawing/2014/main" id="{AAE2A1DD-42B4-07C5-3875-1F815A9E3C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752600" y="1181100"/>
            <a:ext cx="14404497" cy="813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271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76208" y="3299582"/>
            <a:ext cx="15606791" cy="6740137"/>
            <a:chOff x="0" y="0"/>
            <a:chExt cx="6324465" cy="2435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24465" cy="2435476"/>
            </a:xfrm>
            <a:custGeom>
              <a:avLst/>
              <a:gdLst/>
              <a:ahLst/>
              <a:cxnLst/>
              <a:rect l="l" t="t" r="r" b="b"/>
              <a:pathLst>
                <a:path w="6324465" h="2435476">
                  <a:moveTo>
                    <a:pt x="52823" y="0"/>
                  </a:moveTo>
                  <a:lnTo>
                    <a:pt x="6271642" y="0"/>
                  </a:lnTo>
                  <a:cubicBezTo>
                    <a:pt x="6285651" y="0"/>
                    <a:pt x="6299087" y="5565"/>
                    <a:pt x="6308993" y="15472"/>
                  </a:cubicBezTo>
                  <a:cubicBezTo>
                    <a:pt x="6318900" y="25378"/>
                    <a:pt x="6324465" y="38814"/>
                    <a:pt x="6324465" y="52823"/>
                  </a:cubicBezTo>
                  <a:lnTo>
                    <a:pt x="6324465" y="2382653"/>
                  </a:lnTo>
                  <a:cubicBezTo>
                    <a:pt x="6324465" y="2411826"/>
                    <a:pt x="6300815" y="2435476"/>
                    <a:pt x="6271642" y="2435476"/>
                  </a:cubicBezTo>
                  <a:lnTo>
                    <a:pt x="52823" y="2435476"/>
                  </a:lnTo>
                  <a:cubicBezTo>
                    <a:pt x="38814" y="2435476"/>
                    <a:pt x="25378" y="2429910"/>
                    <a:pt x="15472" y="2420004"/>
                  </a:cubicBezTo>
                  <a:cubicBezTo>
                    <a:pt x="5565" y="2410098"/>
                    <a:pt x="0" y="2396662"/>
                    <a:pt x="0" y="2382653"/>
                  </a:cubicBezTo>
                  <a:lnTo>
                    <a:pt x="0" y="52823"/>
                  </a:lnTo>
                  <a:cubicBezTo>
                    <a:pt x="0" y="23650"/>
                    <a:pt x="23650" y="0"/>
                    <a:pt x="52823" y="0"/>
                  </a:cubicBezTo>
                  <a:close/>
                </a:path>
              </a:pathLst>
            </a:custGeom>
            <a:solidFill>
              <a:srgbClr val="FFFCBE"/>
            </a:solidFill>
            <a:ln w="38100" cap="rnd">
              <a:solidFill>
                <a:srgbClr val="FF696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24465" cy="2454526"/>
            </a:xfrm>
            <a:prstGeom prst="rect">
              <a:avLst/>
            </a:prstGeom>
          </p:spPr>
          <p:txBody>
            <a:bodyPr lIns="32737" tIns="32737" rIns="32737" bIns="32737" rtlCol="0" anchor="ctr"/>
            <a:lstStyle/>
            <a:p>
              <a:pPr algn="ctr">
                <a:lnSpc>
                  <a:spcPts val="17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4" tooltip="https://www.complantcymru.org.uk"/>
          </p:cNvPr>
          <p:cNvSpPr/>
          <p:nvPr/>
        </p:nvSpPr>
        <p:spPr>
          <a:xfrm>
            <a:off x="15432492" y="8628403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1" y="0"/>
                </a:lnTo>
                <a:lnTo>
                  <a:pt x="2466941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29576" y="3501045"/>
            <a:ext cx="12688305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2"/>
              </a:lnSpc>
            </a:pP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Gan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ddefnyddio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drive.google.com/file/d/1k9fxqVTxZe-lHkmWhW7EOIW4CH51F55q/view?usp=drive_link"/>
              </a:rPr>
              <a:t>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 tooltip="https://drive.google.com/file/d/1k9fxqVTxZe-lHkmWhW7EOIW4CH51F55q/view?usp=drive_link"/>
              </a:rPr>
              <a:t> daflen waith:</a:t>
            </a:r>
            <a:endParaRPr lang="en-US" sz="3200" u="sng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  <a:hlinkClick r:id="rId6" tooltip="https://drive.google.com/file/d/1k9fxqVTxZe-lHkmWhW7EOIW4CH51F55q/view?usp=drive_link"/>
            </a:endParaRP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Cysylltwch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 Mae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pob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yma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gallu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cael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heffeithio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wleidyddion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Senedd. 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Torrwch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mas</a:t>
            </a:r>
          </a:p>
          <a:p>
            <a:pPr marL="906780" lvl="1" indent="-453390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Gweithiwch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fel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tîm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rhoi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mewn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drefn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sail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pwysigrwydd</a:t>
            </a:r>
            <a:endParaRPr lang="en-US" sz="3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Rhannwch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grwp</a:t>
            </a:r>
            <a:endParaRPr lang="en-US" sz="3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8" name="Freeform 8"/>
          <p:cNvSpPr/>
          <p:nvPr/>
        </p:nvSpPr>
        <p:spPr>
          <a:xfrm rot="346619">
            <a:off x="14344232" y="402969"/>
            <a:ext cx="3328851" cy="4665435"/>
          </a:xfrm>
          <a:custGeom>
            <a:avLst/>
            <a:gdLst/>
            <a:ahLst/>
            <a:cxnLst/>
            <a:rect l="l" t="t" r="r" b="b"/>
            <a:pathLst>
              <a:path w="3328851" h="4665435">
                <a:moveTo>
                  <a:pt x="0" y="0"/>
                </a:moveTo>
                <a:lnTo>
                  <a:pt x="3328850" y="0"/>
                </a:lnTo>
                <a:lnTo>
                  <a:pt x="3328850" y="4665435"/>
                </a:lnTo>
                <a:lnTo>
                  <a:pt x="0" y="46654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69431" flipV="1">
            <a:off x="11330385" y="2597204"/>
            <a:ext cx="2938328" cy="833751"/>
          </a:xfrm>
          <a:custGeom>
            <a:avLst/>
            <a:gdLst/>
            <a:ahLst/>
            <a:cxnLst/>
            <a:rect l="l" t="t" r="r" b="b"/>
            <a:pathLst>
              <a:path w="2938328" h="833751">
                <a:moveTo>
                  <a:pt x="0" y="833751"/>
                </a:moveTo>
                <a:lnTo>
                  <a:pt x="2938328" y="833751"/>
                </a:lnTo>
                <a:lnTo>
                  <a:pt x="2938328" y="0"/>
                </a:lnTo>
                <a:lnTo>
                  <a:pt x="0" y="0"/>
                </a:lnTo>
                <a:lnTo>
                  <a:pt x="0" y="83375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09656" y="758026"/>
            <a:ext cx="9591744" cy="1752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Sut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ydy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fy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berthnasol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etholiadau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yng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Nghymru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9a2c76-77bf-443e-b601-56a0286b3d6b">
      <Terms xmlns="http://schemas.microsoft.com/office/infopath/2007/PartnerControls"/>
    </lcf76f155ced4ddcb4097134ff3c332f>
    <TaxCatchAll xmlns="fc39eb25-3250-4c66-9fa1-7554f5d86945" xsi:nil="true"/>
    <Thumbnail xmlns="8e9a2c76-77bf-443e-b601-56a0286b3d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38D2AC86A4C4FBC3DEA60853DAB7C" ma:contentTypeVersion="22" ma:contentTypeDescription="Create a new document." ma:contentTypeScope="" ma:versionID="83de3a5a30d6dca9a2ec8db8ecb5066a">
  <xsd:schema xmlns:xsd="http://www.w3.org/2001/XMLSchema" xmlns:xs="http://www.w3.org/2001/XMLSchema" xmlns:p="http://schemas.microsoft.com/office/2006/metadata/properties" xmlns:ns2="8e9a2c76-77bf-443e-b601-56a0286b3d6b" xmlns:ns3="fc39eb25-3250-4c66-9fa1-7554f5d86945" targetNamespace="http://schemas.microsoft.com/office/2006/metadata/properties" ma:root="true" ma:fieldsID="78e38309e0eb3e64caf9b2fb6e1b4595" ns2:_="" ns3:_="">
    <xsd:import namespace="8e9a2c76-77bf-443e-b601-56a0286b3d6b"/>
    <xsd:import namespace="fc39eb25-3250-4c66-9fa1-7554f5d86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humbnai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a2c76-77bf-443e-b601-56a0286b3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humbnail" ma:index="20" nillable="true" ma:displayName="Thumbnail" ma:format="Thumbnail" ma:internalName="Thumbnail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49ea267-a9ad-47e9-8981-8b6467ce4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9eb25-3250-4c66-9fa1-7554f5d86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9e2a6f-036f-490a-b496-09be9062b99e}" ma:internalName="TaxCatchAll" ma:showField="CatchAllData" ma:web="fc39eb25-3250-4c66-9fa1-7554f5d86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02520-0C5E-40D2-8B6F-EA927A73C9AE}">
  <ds:schemaRefs>
    <ds:schemaRef ds:uri="http://schemas.microsoft.com/office/2006/metadata/properties"/>
    <ds:schemaRef ds:uri="http://schemas.microsoft.com/office/infopath/2007/PartnerControls"/>
    <ds:schemaRef ds:uri="a92cb3d6-694b-4915-be01-0dd97e9dbd9e"/>
    <ds:schemaRef ds:uri="e442ecdc-24d5-4155-b3a2-f91807a0074c"/>
  </ds:schemaRefs>
</ds:datastoreItem>
</file>

<file path=customXml/itemProps2.xml><?xml version="1.0" encoding="utf-8"?>
<ds:datastoreItem xmlns:ds="http://schemas.openxmlformats.org/officeDocument/2006/customXml" ds:itemID="{5638EFB4-8A1D-4038-AB71-26A6815CE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99431-63AB-4EFD-BA31-5BEBDFAE47FC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393</Words>
  <Application>Microsoft Macintosh PowerPoint</Application>
  <PresentationFormat>Custom</PresentationFormat>
  <Paragraphs>42</Paragraphs>
  <Slides>10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VAGROUNDED LT NORMAL</vt:lpstr>
      <vt:lpstr>Catamaran Semi-Bold</vt:lpstr>
      <vt:lpstr>Arial</vt:lpstr>
      <vt:lpstr>VAG Rounded Next</vt:lpstr>
      <vt:lpstr>Catamaran Bold</vt:lpstr>
      <vt:lpstr>VAG Rounded Next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- Senedd resources </dc:title>
  <cp:lastModifiedBy>Lewis Lloyd</cp:lastModifiedBy>
  <cp:revision>9</cp:revision>
  <dcterms:created xsi:type="dcterms:W3CDTF">2006-08-16T00:00:00Z</dcterms:created>
  <dcterms:modified xsi:type="dcterms:W3CDTF">2025-09-25T14:55:34Z</dcterms:modified>
  <dc:identifier>DAGx9IcOVxQ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0x010100F1E38D2AC86A4C4FBC3DEA60853DAB7C</vt:lpwstr>
  </property>
  <property fmtid="{D5CDD505-2E9C-101B-9397-08002B2CF9AE}" pid="3" name="MediaServiceImageTags">
    <vt:lpwstr/>
  </property>
</Properties>
</file>