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995" r:id="rId5"/>
    <p:sldMasterId id="2147484005" r:id="rId6"/>
    <p:sldMasterId id="2147484020" r:id="rId7"/>
    <p:sldMasterId id="2147484080" r:id="rId8"/>
  </p:sldMasterIdLst>
  <p:notesMasterIdLst>
    <p:notesMasterId r:id="rId25"/>
  </p:notesMasterIdLst>
  <p:sldIdLst>
    <p:sldId id="1069" r:id="rId9"/>
    <p:sldId id="1070" r:id="rId10"/>
    <p:sldId id="1076" r:id="rId11"/>
    <p:sldId id="1074" r:id="rId12"/>
    <p:sldId id="1077" r:id="rId13"/>
    <p:sldId id="367" r:id="rId14"/>
    <p:sldId id="370" r:id="rId15"/>
    <p:sldId id="372" r:id="rId16"/>
    <p:sldId id="373" r:id="rId17"/>
    <p:sldId id="374" r:id="rId18"/>
    <p:sldId id="375" r:id="rId19"/>
    <p:sldId id="377" r:id="rId20"/>
    <p:sldId id="1086" r:id="rId21"/>
    <p:sldId id="1084" r:id="rId22"/>
    <p:sldId id="1083" r:id="rId23"/>
    <p:sldId id="1087" r:id="rId24"/>
  </p:sldIdLst>
  <p:sldSz cx="12192000" cy="6858000"/>
  <p:notesSz cx="6858000" cy="9144000"/>
  <p:embeddedFontLs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Alternates" panose="00000500000000000000" pitchFamily="2" charset="0"/>
      <p:regular r:id="rId30"/>
      <p:bold r:id="rId31"/>
      <p:italic r:id="rId32"/>
      <p:boldItalic r:id="rId33"/>
    </p:embeddedFont>
    <p:embeddedFont>
      <p:font typeface="Montserrat Alternates Black" panose="00000A00000000000000" pitchFamily="2" charset="0"/>
      <p:bold r:id="rId34"/>
      <p:boldItalic r:id="rId35"/>
    </p:embeddedFont>
    <p:embeddedFont>
      <p:font typeface="Montserrat ExtraBold" panose="00000900000000000000" pitchFamily="2" charset="0"/>
      <p:bold r:id="rId36"/>
      <p:italic r:id="rId37"/>
      <p:boldItalic r:id="rId38"/>
    </p:embeddedFont>
    <p:embeddedFont>
      <p:font typeface="Montserrat ExtraLight" panose="00000300000000000000" pitchFamily="2" charset="0"/>
      <p:regular r:id="rId39"/>
      <p:italic r:id="rId40"/>
    </p:embeddedFont>
    <p:embeddedFont>
      <p:font typeface="Montserrat Light" panose="00000400000000000000" pitchFamily="2" charset="0"/>
      <p:regular r:id="rId41"/>
      <p: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CE1711-3D84-1E7E-FDA3-58C656944681}" name="Judy Edwards" initials="JE" userId="S::JEdwards@electoralcommission.org.uk::97ec32ec-1920-4447-8ec7-1835dc49ef49" providerId="AD"/>
  <p188:author id="{AD599016-E291-16CD-F184-32B8BDFB7AD5}" name="Judy Edwards" initials="JE" userId="S::jedwards@electoralcommission.org.uk::97ec32ec-1920-4447-8ec7-1835dc49ef49" providerId="AD"/>
  <p188:author id="{AEFCC31A-6811-6FB1-F2C1-40785D59D348}" name="Rhydian Thomas" initials="RT" userId="S::rthomas@electoralcommission.org.uk::5b769986-26d0-47f0-918c-75b0ca982eaf" providerId="AD"/>
  <p188:author id="{3461DE20-968F-0E46-404F-940468F7CD7C}" name="Billie Dunne" initials="BD" userId="S::bdunne@electoralcommission.org.uk::3844182d-c2e7-419d-8d32-c40b23cdb852" providerId="AD"/>
  <p188:author id="{571BF721-483A-754D-F6A4-66EBC7169D96}" name="Helen Clark" initials="HC" userId="S::HClark@electoralcommission.org.uk::25982c10-e956-4431-8d3a-216a24c97af1" providerId="AD"/>
  <p188:author id="{BE8DA9C0-318A-B95C-9133-286E928E9627}" name="Tom Hawthorn" initials="TH" userId="S::thawthorn@electoralcommission.org.uk::2ecd7021-6950-4b62-9ef0-2868c16ea7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FF"/>
    <a:srgbClr val="00E7BD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79" autoAdjust="0"/>
  </p:normalViewPr>
  <p:slideViewPr>
    <p:cSldViewPr snapToGrid="0">
      <p:cViewPr varScale="1">
        <p:scale>
          <a:sx n="120" d="100"/>
          <a:sy n="120" d="100"/>
        </p:scale>
        <p:origin x="114" y="18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per-Orr, Robert (Staff Comisiwn y Senedd - Senedd Commission Staff)" userId="7eadc98c-2aed-4944-992d-e0bd6ffd323b" providerId="ADAL" clId="{93516A3A-22D6-4B73-8643-35764CDA8B7A}"/>
    <pc:docChg chg="undo custSel modSld delMainMaster modMainMaster">
      <pc:chgData name="Draper-Orr, Robert (Staff Comisiwn y Senedd - Senedd Commission Staff)" userId="7eadc98c-2aed-4944-992d-e0bd6ffd323b" providerId="ADAL" clId="{93516A3A-22D6-4B73-8643-35764CDA8B7A}" dt="2025-10-07T13:00:13.116" v="2" actId="2696"/>
      <pc:docMkLst>
        <pc:docMk/>
      </pc:docMkLst>
      <pc:sldMasterChg chg="addSldLayout delSldLayout modSldLayout">
        <pc:chgData name="Draper-Orr, Robert (Staff Comisiwn y Senedd - Senedd Commission Staff)" userId="7eadc98c-2aed-4944-992d-e0bd6ffd323b" providerId="ADAL" clId="{93516A3A-22D6-4B73-8643-35764CDA8B7A}" dt="2025-10-07T12:59:45" v="1" actId="2890"/>
        <pc:sldMasterMkLst>
          <pc:docMk/>
          <pc:sldMasterMk cId="1730777991" sldId="2147483648"/>
        </pc:sldMasterMkLst>
        <pc:sldLayoutChg chg="add del mod modTransition">
          <pc:chgData name="Draper-Orr, Robert (Staff Comisiwn y Senedd - Senedd Commission Staff)" userId="7eadc98c-2aed-4944-992d-e0bd6ffd323b" providerId="ADAL" clId="{93516A3A-22D6-4B73-8643-35764CDA8B7A}" dt="2025-10-07T12:59:45" v="1" actId="2890"/>
          <pc:sldLayoutMkLst>
            <pc:docMk/>
            <pc:sldMasterMk cId="1730777991" sldId="2147483648"/>
            <pc:sldLayoutMk cId="3017236386" sldId="2147484079"/>
          </pc:sldLayoutMkLst>
        </pc:sldLayoutChg>
        <pc:sldLayoutChg chg="add del mod replId modTransition">
          <pc:chgData name="Draper-Orr, Robert (Staff Comisiwn y Senedd - Senedd Commission Staff)" userId="7eadc98c-2aed-4944-992d-e0bd6ffd323b" providerId="ADAL" clId="{93516A3A-22D6-4B73-8643-35764CDA8B7A}" dt="2025-10-07T12:59:45" v="1" actId="2890"/>
          <pc:sldLayoutMkLst>
            <pc:docMk/>
            <pc:sldMasterMk cId="1730777991" sldId="2147483648"/>
            <pc:sldLayoutMk cId="41901456" sldId="2147484090"/>
          </pc:sldLayoutMkLst>
        </pc:sldLayoutChg>
        <pc:sldLayoutChg chg="add del mod replId modTransition">
          <pc:chgData name="Draper-Orr, Robert (Staff Comisiwn y Senedd - Senedd Commission Staff)" userId="7eadc98c-2aed-4944-992d-e0bd6ffd323b" providerId="ADAL" clId="{93516A3A-22D6-4B73-8643-35764CDA8B7A}" dt="2025-10-07T12:59:45" v="1" actId="2890"/>
          <pc:sldLayoutMkLst>
            <pc:docMk/>
            <pc:sldMasterMk cId="1730777991" sldId="2147483648"/>
            <pc:sldLayoutMk cId="2706910812" sldId="2147484091"/>
          </pc:sldLayoutMkLst>
        </pc:sldLayoutChg>
        <pc:sldLayoutChg chg="add del mod replId modTransition">
          <pc:chgData name="Draper-Orr, Robert (Staff Comisiwn y Senedd - Senedd Commission Staff)" userId="7eadc98c-2aed-4944-992d-e0bd6ffd323b" providerId="ADAL" clId="{93516A3A-22D6-4B73-8643-35764CDA8B7A}" dt="2025-10-07T12:59:45" v="1" actId="2890"/>
          <pc:sldLayoutMkLst>
            <pc:docMk/>
            <pc:sldMasterMk cId="1730777991" sldId="2147483648"/>
            <pc:sldLayoutMk cId="3861398927" sldId="2147484092"/>
          </pc:sldLayoutMkLst>
        </pc:sldLayoutChg>
        <pc:sldLayoutChg chg="add del mod replId modTransition">
          <pc:chgData name="Draper-Orr, Robert (Staff Comisiwn y Senedd - Senedd Commission Staff)" userId="7eadc98c-2aed-4944-992d-e0bd6ffd323b" providerId="ADAL" clId="{93516A3A-22D6-4B73-8643-35764CDA8B7A}" dt="2025-10-07T12:59:45" v="1" actId="2890"/>
          <pc:sldLayoutMkLst>
            <pc:docMk/>
            <pc:sldMasterMk cId="1730777991" sldId="2147483648"/>
            <pc:sldLayoutMk cId="1982814594" sldId="2147484093"/>
          </pc:sldLayoutMkLst>
        </pc:sldLayoutChg>
        <pc:sldLayoutChg chg="add del mod replId modTransition">
          <pc:chgData name="Draper-Orr, Robert (Staff Comisiwn y Senedd - Senedd Commission Staff)" userId="7eadc98c-2aed-4944-992d-e0bd6ffd323b" providerId="ADAL" clId="{93516A3A-22D6-4B73-8643-35764CDA8B7A}" dt="2025-10-07T12:59:45" v="1" actId="2890"/>
          <pc:sldLayoutMkLst>
            <pc:docMk/>
            <pc:sldMasterMk cId="1730777991" sldId="2147483648"/>
            <pc:sldLayoutMk cId="4055689466" sldId="2147484094"/>
          </pc:sldLayoutMkLst>
        </pc:sldLayoutChg>
      </pc:sldMasterChg>
      <pc:sldMasterChg chg="del">
        <pc:chgData name="Draper-Orr, Robert (Staff Comisiwn y Senedd - Senedd Commission Staff)" userId="7eadc98c-2aed-4944-992d-e0bd6ffd323b" providerId="ADAL" clId="{93516A3A-22D6-4B73-8643-35764CDA8B7A}" dt="2025-10-07T13:00:13.116" v="2" actId="2696"/>
        <pc:sldMasterMkLst>
          <pc:docMk/>
          <pc:sldMasterMk cId="371973936" sldId="2147484029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3F8F5-BCB1-D346-B0B8-60F9494CBE7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D6723-1A60-0442-910D-F7FD6328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oralcommission.org.uk/i-am-a/voter/your-election-informatio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oralcommission.org.uk/voting-and-elections/ways-vot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lectoralcommission.org.uk/i-am-a/voter/your-election-information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rPOXt-Zfs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Gellir defnyddio'r sleidiau gwasanaeth hyn i gyflwyno etholiad Senedd 2026 a rhannu gwybodaeth allweddol am gymryd rhan.</a:t>
            </a:r>
          </a:p>
          <a:p>
            <a:endParaRPr lang="cy-GB" dirty="0">
              <a:solidFill>
                <a:srgbClr val="000000"/>
              </a:solidFill>
              <a:latin typeface="Segoe UI Web (West European)"/>
            </a:endParaRPr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777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6FA42-13CF-1C59-E94F-3FF1C1029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332DE-5C0D-F7BD-13D8-0D8655E29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9F23C5-164E-392C-EF3E-9C36422C3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Dangoswch</a:t>
            </a:r>
            <a:r>
              <a:rPr lang="en-GB" dirty="0"/>
              <a:t> yr </a:t>
            </a:r>
            <a:r>
              <a:rPr lang="en-GB" dirty="0" err="1"/>
              <a:t>atebion</a:t>
            </a:r>
            <a:r>
              <a:rPr lang="en-GB" dirty="0"/>
              <a:t> a </a:t>
            </a:r>
            <a:r>
              <a:rPr lang="en-GB" dirty="0" err="1"/>
              <a:t>thrafodwch</a:t>
            </a:r>
            <a:r>
              <a:rPr lang="en-GB" dirty="0"/>
              <a:t> y </a:t>
            </a:r>
            <a:r>
              <a:rPr lang="en-GB" dirty="0" err="1"/>
              <a:t>pwerau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croesi</a:t>
            </a:r>
            <a:r>
              <a:rPr lang="en-GB" dirty="0"/>
              <a:t> </a:t>
            </a:r>
            <a:r>
              <a:rPr lang="en-GB" dirty="0" err="1"/>
              <a:t>allan</a:t>
            </a:r>
            <a:r>
              <a:rPr lang="en-GB" dirty="0"/>
              <a:t> – </a:t>
            </a:r>
            <a:r>
              <a:rPr lang="en-GB" dirty="0" err="1"/>
              <a:t>sef</a:t>
            </a:r>
            <a:r>
              <a:rPr lang="en-GB" dirty="0"/>
              <a:t> y </a:t>
            </a:r>
            <a:r>
              <a:rPr lang="en-GB" dirty="0" err="1"/>
              <a:t>rhai</a:t>
            </a:r>
            <a:r>
              <a:rPr lang="en-GB" dirty="0"/>
              <a:t> y </a:t>
            </a:r>
            <a:r>
              <a:rPr lang="en-GB" dirty="0" err="1"/>
              <a:t>mae’r</a:t>
            </a:r>
            <a:r>
              <a:rPr lang="en-GB" dirty="0"/>
              <a:t> Senedd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penderfyniadau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cylch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EE766-FD8B-7D9C-E239-47A2E4E80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10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137958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EA10E-71D3-79AA-B58F-FB2967A66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74E7C-A230-9369-EC0B-9A2F3CC84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5EA61-8F8A-18C0-E812-CF917A416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Eglurwch</a:t>
            </a:r>
            <a:r>
              <a:rPr lang="en-GB" dirty="0"/>
              <a:t> </a:t>
            </a:r>
            <a:r>
              <a:rPr lang="en-GB" dirty="0" err="1"/>
              <a:t>rôl</a:t>
            </a:r>
            <a:r>
              <a:rPr lang="en-GB" dirty="0"/>
              <a:t> Aelodau </a:t>
            </a:r>
            <a:r>
              <a:rPr lang="en-GB" dirty="0" err="1"/>
              <a:t>o’r</a:t>
            </a:r>
            <a:r>
              <a:rPr lang="en-GB" dirty="0"/>
              <a:t> Senedd.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ECDBB-CCA8-93E4-A70A-DFD982E0F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7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5461-3340-1CF3-BE32-B75A4E6B1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AEDCA-E77E-D49A-C730-9A4D4034C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BA837-820E-34F0-B5E4-8949E8C5B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err="1"/>
              <a:t>Eglurwch</a:t>
            </a:r>
            <a:r>
              <a:rPr lang="en-GB" b="0" dirty="0"/>
              <a:t> </a:t>
            </a:r>
            <a:r>
              <a:rPr lang="en-GB" b="0" dirty="0" err="1"/>
              <a:t>sut</a:t>
            </a:r>
            <a:r>
              <a:rPr lang="en-GB" b="0" dirty="0"/>
              <a:t> y gall </a:t>
            </a:r>
            <a:r>
              <a:rPr lang="en-GB" b="0" dirty="0" err="1"/>
              <a:t>myfyrwyr</a:t>
            </a:r>
            <a:r>
              <a:rPr lang="en-GB" b="0" dirty="0"/>
              <a:t> </a:t>
            </a:r>
            <a:r>
              <a:rPr lang="en-GB" b="0" dirty="0" err="1"/>
              <a:t>benderfynu</a:t>
            </a:r>
            <a:r>
              <a:rPr lang="en-GB" b="0" dirty="0"/>
              <a:t> </a:t>
            </a:r>
            <a:r>
              <a:rPr lang="en-GB" b="0" dirty="0" err="1"/>
              <a:t>dros</a:t>
            </a:r>
            <a:r>
              <a:rPr lang="en-GB" b="0" dirty="0"/>
              <a:t> </a:t>
            </a:r>
            <a:r>
              <a:rPr lang="en-GB" b="0" dirty="0" err="1"/>
              <a:t>bwy</a:t>
            </a:r>
            <a:r>
              <a:rPr lang="en-GB" b="0" dirty="0"/>
              <a:t> </a:t>
            </a:r>
            <a:r>
              <a:rPr lang="en-GB" b="0" dirty="0" err="1"/>
              <a:t>i</a:t>
            </a:r>
            <a:r>
              <a:rPr lang="en-GB" b="0" dirty="0"/>
              <a:t> </a:t>
            </a:r>
            <a:r>
              <a:rPr lang="en-GB" b="0" dirty="0" err="1"/>
              <a:t>bleidleisio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Gallant </a:t>
            </a:r>
            <a:r>
              <a:rPr lang="en-GB" b="0" dirty="0" err="1"/>
              <a:t>wirio</a:t>
            </a:r>
            <a:r>
              <a:rPr lang="en-GB" b="0" dirty="0"/>
              <a:t> </a:t>
            </a:r>
            <a:r>
              <a:rPr lang="en-GB" b="0" dirty="0" err="1"/>
              <a:t>dros</a:t>
            </a:r>
            <a:r>
              <a:rPr lang="en-GB" b="0" dirty="0"/>
              <a:t> </a:t>
            </a:r>
            <a:r>
              <a:rPr lang="en-GB" b="0" dirty="0" err="1"/>
              <a:t>bwy</a:t>
            </a:r>
            <a:r>
              <a:rPr lang="en-GB" b="0" dirty="0"/>
              <a:t> y gallant </a:t>
            </a:r>
            <a:r>
              <a:rPr lang="en-GB" b="0" dirty="0" err="1"/>
              <a:t>bleidleisio</a:t>
            </a:r>
            <a:r>
              <a:rPr lang="en-GB" b="0" dirty="0"/>
              <a:t> </a:t>
            </a:r>
            <a:r>
              <a:rPr lang="en-GB" b="0" dirty="0" err="1"/>
              <a:t>yma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🔗 </a:t>
            </a:r>
            <a:r>
              <a:rPr lang="en-GB" b="0" dirty="0">
                <a:hlinkClick r:id="rId3"/>
              </a:rPr>
              <a:t>https://www.electoralcommission.org.uk/i-am-a/voter/your-election-information</a:t>
            </a:r>
            <a:endParaRPr lang="en-GB" b="0" dirty="0"/>
          </a:p>
          <a:p>
            <a:r>
              <a:rPr lang="en-GB" b="0" dirty="0"/>
              <a:t>Y </a:t>
            </a:r>
            <a:r>
              <a:rPr lang="en-GB" b="0" dirty="0" err="1"/>
              <a:t>blaid</a:t>
            </a:r>
            <a:r>
              <a:rPr lang="en-GB" b="0" dirty="0"/>
              <a:t> </a:t>
            </a:r>
            <a:r>
              <a:rPr lang="en-GB" b="0" dirty="0" err="1"/>
              <a:t>neu’r</a:t>
            </a:r>
            <a:r>
              <a:rPr lang="en-GB" b="0" dirty="0"/>
              <a:t> </a:t>
            </a:r>
            <a:r>
              <a:rPr lang="en-GB" b="0" dirty="0" err="1"/>
              <a:t>pleidiau</a:t>
            </a:r>
            <a:r>
              <a:rPr lang="en-GB" b="0" dirty="0"/>
              <a:t> </a:t>
            </a:r>
            <a:r>
              <a:rPr lang="en-GB" b="0" dirty="0" err="1"/>
              <a:t>sy’n</a:t>
            </a:r>
            <a:r>
              <a:rPr lang="en-GB" b="0" dirty="0"/>
              <a:t> </a:t>
            </a:r>
            <a:r>
              <a:rPr lang="en-GB" b="0" dirty="0" err="1"/>
              <a:t>cael</a:t>
            </a:r>
            <a:r>
              <a:rPr lang="en-GB" b="0" dirty="0"/>
              <a:t> y </a:t>
            </a:r>
            <a:r>
              <a:rPr lang="en-GB" b="0" dirty="0" err="1"/>
              <a:t>gefnogaeth</a:t>
            </a:r>
            <a:r>
              <a:rPr lang="en-GB" b="0" dirty="0"/>
              <a:t> </a:t>
            </a:r>
            <a:r>
              <a:rPr lang="en-GB" b="0" dirty="0" err="1"/>
              <a:t>fwyaf</a:t>
            </a:r>
            <a:r>
              <a:rPr lang="en-GB" b="0" dirty="0"/>
              <a:t> </a:t>
            </a:r>
            <a:r>
              <a:rPr lang="en-GB" b="0" dirty="0" err="1"/>
              <a:t>fydd</a:t>
            </a:r>
            <a:r>
              <a:rPr lang="en-GB" b="0" dirty="0"/>
              <a:t> </a:t>
            </a:r>
            <a:r>
              <a:rPr lang="en-GB" b="0" dirty="0" err="1"/>
              <a:t>yn</a:t>
            </a:r>
            <a:r>
              <a:rPr lang="en-GB" b="0" dirty="0"/>
              <a:t> </a:t>
            </a:r>
            <a:r>
              <a:rPr lang="en-GB" b="0" dirty="0" err="1"/>
              <a:t>ffurfio</a:t>
            </a:r>
            <a:r>
              <a:rPr lang="en-GB" b="0" dirty="0"/>
              <a:t> Llywodraeth ar </a:t>
            </a:r>
            <a:r>
              <a:rPr lang="en-GB" b="0" dirty="0" err="1"/>
              <a:t>ôl</a:t>
            </a:r>
            <a:r>
              <a:rPr lang="en-GB" b="0" dirty="0"/>
              <a:t> yr </a:t>
            </a:r>
            <a:r>
              <a:rPr lang="en-GB" b="0" dirty="0" err="1"/>
              <a:t>etholiad</a:t>
            </a:r>
            <a:r>
              <a:rPr lang="en-GB" b="0" dirty="0"/>
              <a:t>, ac </a:t>
            </a:r>
            <a:r>
              <a:rPr lang="en-GB" b="0" dirty="0" err="1"/>
              <a:t>fe</a:t>
            </a:r>
            <a:r>
              <a:rPr lang="en-GB" b="0" dirty="0"/>
              <a:t> </a:t>
            </a:r>
            <a:r>
              <a:rPr lang="en-GB" b="0" dirty="0" err="1"/>
              <a:t>fyddan</a:t>
            </a:r>
            <a:r>
              <a:rPr lang="en-GB" b="0" dirty="0"/>
              <a:t> </a:t>
            </a:r>
            <a:r>
              <a:rPr lang="en-GB" b="0" dirty="0" err="1"/>
              <a:t>nhw’n</a:t>
            </a:r>
            <a:r>
              <a:rPr lang="en-GB" b="0" dirty="0"/>
              <a:t> </a:t>
            </a:r>
            <a:r>
              <a:rPr lang="en-GB" b="0" dirty="0" err="1"/>
              <a:t>gyfrifol</a:t>
            </a:r>
            <a:r>
              <a:rPr lang="en-GB" b="0" dirty="0"/>
              <a:t> am </a:t>
            </a:r>
            <a:r>
              <a:rPr lang="en-GB" b="0" dirty="0" err="1"/>
              <a:t>wario</a:t>
            </a:r>
            <a:r>
              <a:rPr lang="en-GB" b="0" dirty="0"/>
              <a:t> </a:t>
            </a:r>
            <a:r>
              <a:rPr lang="en-GB" b="0" dirty="0" err="1"/>
              <a:t>tua</a:t>
            </a:r>
            <a:r>
              <a:rPr lang="en-GB" b="0" dirty="0"/>
              <a:t> £26 </a:t>
            </a:r>
            <a:r>
              <a:rPr lang="en-GB" b="0" dirty="0" err="1"/>
              <a:t>biliwn</a:t>
            </a:r>
            <a:r>
              <a:rPr lang="en-GB" b="0" dirty="0"/>
              <a:t> ar </a:t>
            </a:r>
            <a:r>
              <a:rPr lang="en-GB" b="0" dirty="0" err="1"/>
              <a:t>wasanaethau</a:t>
            </a:r>
            <a:r>
              <a:rPr lang="en-GB" b="0" dirty="0"/>
              <a:t> </a:t>
            </a:r>
            <a:r>
              <a:rPr lang="en-GB" b="0" dirty="0" err="1"/>
              <a:t>yng</a:t>
            </a:r>
            <a:r>
              <a:rPr lang="en-GB" b="0" dirty="0"/>
              <a:t> </a:t>
            </a:r>
            <a:r>
              <a:rPr lang="en-GB" b="0" dirty="0" err="1"/>
              <a:t>Nghymru</a:t>
            </a:r>
            <a:r>
              <a:rPr lang="en-GB" b="0" dirty="0"/>
              <a:t>.</a:t>
            </a:r>
            <a:endParaRPr lang="en-GB" sz="2000" b="0" dirty="0">
              <a:solidFill>
                <a:srgbClr val="002060"/>
              </a:solidFill>
              <a:latin typeface="Montserrat Light"/>
              <a:ea typeface="Calibri"/>
              <a:cs typeface="Calibri"/>
            </a:endParaRPr>
          </a:p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FD08B-77F2-885B-5FD9-08B0A56F2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048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cy-GB" dirty="0"/>
              <a:t>Bydd yr ateb yn cael ei ddatgelu ar ôl clicio.</a:t>
            </a:r>
          </a:p>
          <a:p>
            <a:pPr marL="171450" indent="-171450">
              <a:buFont typeface="Arial"/>
              <a:buChar char="•"/>
            </a:pPr>
            <a:endParaRPr lang="cy-GB" dirty="0"/>
          </a:p>
          <a:p>
            <a:pPr marL="171450" indent="-171450">
              <a:buFont typeface="Arial"/>
              <a:buChar char="•"/>
            </a:pPr>
            <a:r>
              <a:rPr lang="cy-GB" dirty="0"/>
              <a:t>Os ydych chi eisoes wedi cyflwyno'r cynllun gwers, crynhowch yr wybodaeth hon yn fyr a gwiriwch a all y myfyrwyr gofio mai dim ond 43% o bobl 16-17 oed oedd wedi cofrestru i bleidleisio yn 2024.</a:t>
            </a:r>
          </a:p>
          <a:p>
            <a:pPr marL="171450" indent="-171450">
              <a:buFont typeface="Arial"/>
              <a:buChar char="•"/>
            </a:pPr>
            <a:endParaRPr lang="cy-GB" dirty="0"/>
          </a:p>
          <a:p>
            <a:pPr marL="171450" indent="-171450">
              <a:buFont typeface="Arial"/>
              <a:buChar char="•"/>
            </a:pPr>
            <a:r>
              <a:rPr lang="cy-GB" dirty="0"/>
              <a:t>Os yw hon yn wybodaeth newydd i'r grŵp, gofynnwch i'r dysgwyr pa ganran o bobl 16-17 oed y maent yn credu sydd wedi cofrestru cyn datgelu'r ateb. Gallech hefyd ofyn i 60% o'r grŵp godi eu llaw neu sefyll i fyny i ddangos nad yw'r ganran hon o bobl 16-17 oed yng Nghymru wedi cofrestru i bleidleisio er mwyn i'w llais gael ei glywed. Amlygwch fod pobl 16-17 oed yng Nghymru yn llawer llai tebygol o fod wedi cofrestru i bleidleisio na phleidleiswyr hŷn ac esboniwch ei bod hi'n bwysig eich bod chi'n gwybod sut i gofrestru i bleidleisio, fel y gallwch chi ddweud eich dweud.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D6723-1A60-0442-910D-F7FD632819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68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BCBC6-5943-F631-A140-55C8B6CD0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14E7F-1BFC-52C8-2BE4-BAB353A2D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58E13-87A0-55B9-07FE-8FA9E34AB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b="0" noProof="0" dirty="0">
                <a:solidFill>
                  <a:schemeClr val="tx1"/>
                </a:solidFill>
              </a:rPr>
              <a:t>Eglurwch y camau allweddol hyn i baratoi i bleidleisio.</a:t>
            </a:r>
          </a:p>
          <a:p>
            <a:r>
              <a:rPr lang="cy-GB" sz="1200" b="0" noProof="0" dirty="0">
                <a:solidFill>
                  <a:schemeClr val="tx1"/>
                </a:solidFill>
              </a:rPr>
              <a:t>Mae mwy o siawns y byddwch yn pleidleisio os ydych wedi cynllunio sut, pryd a ble i wneud hynny.</a:t>
            </a:r>
            <a:br>
              <a:rPr lang="cy-GB" sz="1200" b="0" noProof="0" dirty="0">
                <a:solidFill>
                  <a:schemeClr val="tx1"/>
                </a:solidFill>
              </a:rPr>
            </a:br>
            <a:r>
              <a:rPr lang="cy-GB" sz="1200" b="0" noProof="0" dirty="0">
                <a:solidFill>
                  <a:schemeClr val="tx1"/>
                </a:solidFill>
              </a:rPr>
              <a:t>Y cam cyntaf yw dewis sut rydych chi’n mynd i bleidleisio, ac mae sawl opsiwn:</a:t>
            </a:r>
            <a:br>
              <a:rPr lang="cy-GB" sz="1200" b="0" noProof="0" dirty="0">
                <a:solidFill>
                  <a:schemeClr val="tx1"/>
                </a:solidFill>
              </a:rPr>
            </a:br>
            <a:r>
              <a:rPr lang="cy-GB" sz="1200" b="0" noProof="0" dirty="0">
                <a:solidFill>
                  <a:schemeClr val="tx1"/>
                </a:solidFill>
              </a:rPr>
              <a:t>I bleidleisio drwy’r post, mae angen i chi wneud cais am bleidlais bost erbyn dydd Mawrth 21 Ebrill 2026.</a:t>
            </a:r>
            <a:br>
              <a:rPr lang="cy-GB" sz="1200" b="0" noProof="0" dirty="0">
                <a:solidFill>
                  <a:schemeClr val="tx1"/>
                </a:solidFill>
              </a:rPr>
            </a:br>
            <a:r>
              <a:rPr lang="cy-GB" sz="1200" b="0" noProof="0" dirty="0">
                <a:solidFill>
                  <a:schemeClr val="tx1"/>
                </a:solidFill>
              </a:rPr>
              <a:t>Dim ond mewn rhai amgylchiadau penodol y gallwch wneud cais i bleidleisio trwy berson arall (trwy ddirprwy/</a:t>
            </a:r>
            <a:r>
              <a:rPr lang="cy-GB" sz="1200" b="0" noProof="0" dirty="0" err="1">
                <a:solidFill>
                  <a:schemeClr val="tx1"/>
                </a:solidFill>
              </a:rPr>
              <a:t>proxy</a:t>
            </a:r>
            <a:r>
              <a:rPr lang="cy-GB" sz="1200" b="0" noProof="0" dirty="0">
                <a:solidFill>
                  <a:schemeClr val="tx1"/>
                </a:solidFill>
              </a:rPr>
              <a:t>). Gallwch ddod o hyd i ragor o wybodaeth ar wefan y Comisiwn Etholiadol:</a:t>
            </a:r>
            <a:br>
              <a:rPr lang="cy-GB" sz="1200" b="0" noProof="0" dirty="0">
                <a:solidFill>
                  <a:schemeClr val="tx1"/>
                </a:solidFill>
              </a:rPr>
            </a:br>
            <a:r>
              <a:rPr lang="cy-GB" sz="1200" b="0" noProof="0" dirty="0">
                <a:solidFill>
                  <a:schemeClr val="tx1"/>
                </a:solidFill>
              </a:rPr>
              <a:t>🔗 </a:t>
            </a:r>
            <a:r>
              <a:rPr lang="cy-GB" sz="1200" b="0" noProof="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https://www.electoralcommission.org.uk/voting-and-elections/ways-vote</a:t>
            </a:r>
            <a:endParaRPr lang="cy-GB" sz="1200" b="0" noProof="0" dirty="0">
              <a:solidFill>
                <a:schemeClr val="tx1"/>
              </a:solidFill>
            </a:endParaRPr>
          </a:p>
          <a:p>
            <a:r>
              <a:rPr lang="cy-GB" sz="1200" b="0" noProof="0" dirty="0">
                <a:solidFill>
                  <a:schemeClr val="tx1"/>
                </a:solidFill>
              </a:rPr>
              <a:t>Gallwch hefyd ddod o hyd i’ch gorsaf bleidleisio ar wefan y Comisiwn Etholiadol:</a:t>
            </a:r>
            <a:br>
              <a:rPr lang="cy-GB" sz="1200" b="0" noProof="0" dirty="0">
                <a:solidFill>
                  <a:schemeClr val="tx1"/>
                </a:solidFill>
              </a:rPr>
            </a:br>
            <a:r>
              <a:rPr lang="cy-GB" sz="1200" b="0" noProof="0" dirty="0">
                <a:solidFill>
                  <a:schemeClr val="tx1"/>
                </a:solidFill>
              </a:rPr>
              <a:t>🔗 </a:t>
            </a:r>
            <a:r>
              <a:rPr lang="cy-GB" sz="1200" b="0" noProof="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https://www.electoralcommission.org.uk/i-am-a/voter/your-election-information</a:t>
            </a:r>
            <a:endParaRPr lang="cy-GB" sz="1200" b="0" noProof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C0679-E3EF-9010-8E75-9075CA18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D6723-1A60-0442-910D-F7FD632819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89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0" noProof="0" dirty="0"/>
              <a:t>Siaradwch am beth i’w ddisgwyl ar ddiwrnod y pleidleisio a sut i bleidleisio.</a:t>
            </a:r>
          </a:p>
          <a:p>
            <a:r>
              <a:rPr lang="cy-GB" b="0" noProof="0" dirty="0"/>
              <a:t>Cyfeiriwch y dysgwyr at y fideo hwn i ddysgu mwy am sut i bleidleisio yn etholiadau’r </a:t>
            </a:r>
            <a:r>
              <a:rPr lang="en-GB" b="0" dirty="0"/>
              <a:t>Senedd</a:t>
            </a:r>
            <a:r>
              <a:rPr lang="en-GB" b="0" dirty="0">
                <a:solidFill>
                  <a:srgbClr val="000000"/>
                </a:solidFill>
              </a:rPr>
              <a:t>: </a:t>
            </a:r>
            <a:r>
              <a:rPr lang="en-GB" b="0" dirty="0">
                <a:solidFill>
                  <a:srgbClr val="000000"/>
                </a:solidFill>
                <a:hlinkClick r:id="rId3"/>
              </a:rPr>
              <a:t>https://youtu.be/5rPOXt-ZfsY</a:t>
            </a:r>
            <a:r>
              <a:rPr lang="en-GB" b="0" dirty="0">
                <a:solidFill>
                  <a:srgbClr val="000000"/>
                </a:solidFill>
              </a:rPr>
              <a:t> </a:t>
            </a:r>
            <a:endParaRPr lang="en-GB" b="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11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Ateb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unrhyw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gwestiynau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sydd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ganddynt</a:t>
            </a:r>
            <a:r>
              <a:rPr lang="en-US" dirty="0"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D6723-1A60-0442-910D-F7FD632819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0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5433-110C-D611-D8C2-FD3BD90D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5EA5F-85B5-5187-024D-C1B4F768F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2D250-BFB2-A854-D41B-86CB56E8C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Gellir defnyddio'r sleid hon i gyflwyno'r etholiad.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Cynhelir yr etholiad ar 7 Mai 2026</a:t>
            </a: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-Mae angen i chi fod yn 16 oed, yn byw yng Nghymru ac wedi cofrestru i bleidleisio i bleidleisio yn yr etholiad hwn</a:t>
            </a: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-Byddwch yn pleidleisio dros y blaid wleidyddol neu'r ymgeisydd annibynnol yr hoffech iddo eich cynrychioli yn y Senedd</a:t>
            </a: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-Mae'r Senedd yn gwneud penderfyniadau am eich addysg, iechyd, trafnidiaeth, tai a'r amgylchedd.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647F5-BF8B-3664-8F5D-C9B7A634F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9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4B36B-50E7-649E-5227-836C92E44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20400-2032-7000-B0C0-5F66CF035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2354C-393E-367F-2C9D-24B88C62C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Cyflwynwch yr hyn y byddwch chi'n ei gwmpasu yn y gwasanaeth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8F7A8-EED2-E9EB-EC0F-635D34C81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31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Gofynnwch</a:t>
            </a:r>
            <a:r>
              <a:rPr lang="en-US" dirty="0"/>
              <a:t> </a:t>
            </a:r>
            <a:r>
              <a:rPr lang="en-US" dirty="0" err="1"/>
              <a:t>i'r</a:t>
            </a:r>
            <a:r>
              <a:rPr lang="en-US" dirty="0"/>
              <a:t> </a:t>
            </a:r>
            <a:r>
              <a:rPr lang="en-US" dirty="0" err="1"/>
              <a:t>myfyrwyr</a:t>
            </a:r>
            <a:r>
              <a:rPr lang="en-US" dirty="0"/>
              <a:t> </a:t>
            </a:r>
            <a:r>
              <a:rPr lang="en-US" dirty="0" err="1"/>
              <a:t>feddwl</a:t>
            </a:r>
            <a:r>
              <a:rPr lang="en-US" dirty="0"/>
              <a:t> am </a:t>
            </a:r>
            <a:r>
              <a:rPr lang="en-US" dirty="0" err="1"/>
              <a:t>ba</a:t>
            </a:r>
            <a:r>
              <a:rPr lang="en-US" dirty="0"/>
              <a:t> un </a:t>
            </a:r>
            <a:r>
              <a:rPr lang="en-US" dirty="0" err="1"/>
              <a:t>o'r</a:t>
            </a:r>
            <a:r>
              <a:rPr lang="en-US" dirty="0"/>
              <a:t> </a:t>
            </a:r>
            <a:r>
              <a:rPr lang="en-US" dirty="0" err="1"/>
              <a:t>rhain</a:t>
            </a:r>
            <a:r>
              <a:rPr lang="en-US" dirty="0"/>
              <a:t> y </a:t>
            </a:r>
            <a:r>
              <a:rPr lang="en-US" dirty="0" err="1"/>
              <a:t>mae</a:t>
            </a:r>
            <a:r>
              <a:rPr lang="en-US" dirty="0"/>
              <a:t> </a:t>
            </a:r>
            <a:r>
              <a:rPr lang="en-US" dirty="0" err="1"/>
              <a:t>ganddyn</a:t>
            </a:r>
            <a:r>
              <a:rPr lang="en-US" dirty="0"/>
              <a:t> </a:t>
            </a:r>
            <a:r>
              <a:rPr lang="en-US" dirty="0" err="1"/>
              <a:t>nhw</a:t>
            </a:r>
            <a:r>
              <a:rPr lang="en-US" dirty="0"/>
              <a:t> </a:t>
            </a:r>
            <a:r>
              <a:rPr lang="en-US" dirty="0" err="1"/>
              <a:t>hawl</a:t>
            </a:r>
            <a:r>
              <a:rPr lang="en-US" dirty="0"/>
              <a:t> </a:t>
            </a:r>
            <a:r>
              <a:rPr lang="en-US" dirty="0" err="1"/>
              <a:t>iddo</a:t>
            </a:r>
            <a:r>
              <a:rPr lang="en-US" dirty="0"/>
              <a:t> </a:t>
            </a:r>
            <a:r>
              <a:rPr lang="en-US" dirty="0" err="1"/>
              <a:t>cyn</a:t>
            </a:r>
            <a:r>
              <a:rPr lang="en-US" dirty="0"/>
              <a:t> </a:t>
            </a:r>
            <a:r>
              <a:rPr lang="en-US" dirty="0" err="1"/>
              <a:t>dangos</a:t>
            </a:r>
            <a:r>
              <a:rPr lang="en-US" dirty="0"/>
              <a:t> yr </a:t>
            </a:r>
            <a:r>
              <a:rPr lang="en-US" dirty="0" err="1"/>
              <a:t>atebion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 </a:t>
            </a:r>
            <a:r>
              <a:rPr lang="en-US" dirty="0" err="1"/>
              <a:t>sleid</a:t>
            </a:r>
            <a:r>
              <a:rPr lang="en-US" dirty="0"/>
              <a:t> </a:t>
            </a:r>
            <a:r>
              <a:rPr lang="en-US" dirty="0" err="1"/>
              <a:t>nesaf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D6723-1A60-0442-910D-F7FD632819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36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0EA5-BC2E-45A1-3FC8-FFF9F06C5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95CE4-546F-27E6-7683-7F19D792E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24DB12-7F14-1FD1-CA72-2AF8F6546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Gofynnwch</a:t>
            </a:r>
            <a:r>
              <a:rPr lang="en-US" dirty="0"/>
              <a:t> </a:t>
            </a:r>
            <a:r>
              <a:rPr lang="en-US" dirty="0" err="1"/>
              <a:t>i'r</a:t>
            </a:r>
            <a:r>
              <a:rPr lang="en-US" dirty="0"/>
              <a:t> </a:t>
            </a:r>
            <a:r>
              <a:rPr lang="en-US" dirty="0" err="1"/>
              <a:t>myfyrwyr</a:t>
            </a:r>
            <a:r>
              <a:rPr lang="en-US" dirty="0"/>
              <a:t> </a:t>
            </a:r>
            <a:r>
              <a:rPr lang="en-US" dirty="0" err="1"/>
              <a:t>feddwl</a:t>
            </a:r>
            <a:r>
              <a:rPr lang="en-US" dirty="0"/>
              <a:t> am </a:t>
            </a:r>
            <a:r>
              <a:rPr lang="en-US" dirty="0" err="1"/>
              <a:t>ba</a:t>
            </a:r>
            <a:r>
              <a:rPr lang="en-US" dirty="0"/>
              <a:t> un </a:t>
            </a:r>
            <a:r>
              <a:rPr lang="en-US" dirty="0" err="1"/>
              <a:t>o'r</a:t>
            </a:r>
            <a:r>
              <a:rPr lang="en-US" dirty="0"/>
              <a:t> </a:t>
            </a:r>
            <a:r>
              <a:rPr lang="en-US" dirty="0" err="1"/>
              <a:t>rhain</a:t>
            </a:r>
            <a:r>
              <a:rPr lang="en-US" dirty="0"/>
              <a:t> y </a:t>
            </a:r>
            <a:r>
              <a:rPr lang="en-US" dirty="0" err="1"/>
              <a:t>mae</a:t>
            </a:r>
            <a:r>
              <a:rPr lang="en-US" dirty="0"/>
              <a:t> </a:t>
            </a:r>
            <a:r>
              <a:rPr lang="en-US" dirty="0" err="1"/>
              <a:t>ganddyn</a:t>
            </a:r>
            <a:r>
              <a:rPr lang="en-US" dirty="0"/>
              <a:t> </a:t>
            </a:r>
            <a:r>
              <a:rPr lang="en-US" dirty="0" err="1"/>
              <a:t>nhw</a:t>
            </a:r>
            <a:r>
              <a:rPr lang="en-US" dirty="0"/>
              <a:t> </a:t>
            </a:r>
            <a:r>
              <a:rPr lang="en-US" dirty="0" err="1"/>
              <a:t>hawl</a:t>
            </a:r>
            <a:r>
              <a:rPr lang="en-US" dirty="0"/>
              <a:t> </a:t>
            </a:r>
            <a:r>
              <a:rPr lang="en-US" dirty="0" err="1"/>
              <a:t>iddo</a:t>
            </a:r>
            <a:r>
              <a:rPr lang="en-US" dirty="0"/>
              <a:t> </a:t>
            </a:r>
            <a:r>
              <a:rPr lang="en-US" dirty="0" err="1"/>
              <a:t>cyn</a:t>
            </a:r>
            <a:r>
              <a:rPr lang="en-US" dirty="0"/>
              <a:t> </a:t>
            </a:r>
            <a:r>
              <a:rPr lang="en-US" dirty="0" err="1"/>
              <a:t>dangos</a:t>
            </a:r>
            <a:r>
              <a:rPr lang="en-US" dirty="0"/>
              <a:t> yr </a:t>
            </a:r>
            <a:r>
              <a:rPr lang="en-US" dirty="0" err="1"/>
              <a:t>atebion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 </a:t>
            </a:r>
            <a:r>
              <a:rPr lang="en-US" dirty="0" err="1"/>
              <a:t>sleid</a:t>
            </a:r>
            <a:r>
              <a:rPr lang="en-US" dirty="0"/>
              <a:t> </a:t>
            </a:r>
            <a:r>
              <a:rPr lang="en-US" dirty="0" err="1"/>
              <a:t>nesaf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5C3DC-610E-38AC-0DB5-81882B4E2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D6723-1A60-0442-910D-F7FD632819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2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noProof="0" dirty="0"/>
              <a:t>Chwaraewch y fideo.</a:t>
            </a:r>
            <a:br>
              <a:rPr lang="cy-GB" noProof="0" dirty="0"/>
            </a:br>
            <a:r>
              <a:rPr lang="cy-GB" noProof="0" dirty="0"/>
              <a:t>Nodwch fod ganddyn nhw hawl i fynegi eu barn, a bod pleidleisio yn Etholiad y Senedd yn un ffordd o wneud hynny a sicrhau bod eu lleisiau’n cael eu clywed.</a:t>
            </a:r>
            <a:endParaRPr lang="cy-GB" noProof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noProof="0" dirty="0"/>
              <a:t>Darllenwch y datganiad hwn allan am beth mae’r Senedd yn ei wneud.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7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72192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-92075" y="639763"/>
            <a:ext cx="6921500" cy="3894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cy-GB" noProof="0" dirty="0"/>
              <a:t>Roedd Cymru’n arfer cael ei llywodraethu gan Senedd y DU yn Llundain. Roedd Senedd y DU yn arfer gwneud llawer o’r penderfyniadau yma yng Nghymru.</a:t>
            </a:r>
          </a:p>
          <a:p>
            <a:pPr marL="171450" indent="-171450">
              <a:buFont typeface="Arial"/>
              <a:buChar char="•"/>
            </a:pPr>
            <a:r>
              <a:rPr lang="cy-GB" noProof="0" dirty="0"/>
              <a:t>Ond ers Datganoli i Gymru a sefydlu’r Senedd, mae’r Senedd yn gallu gwneud ei phenderfyniadau ei hun ar lawer o bethau sy’n effeithio ar ein bywydau bob dydd</a:t>
            </a:r>
            <a:endParaRPr lang="cy-GB" noProof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18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y-GB" b="0" noProof="0" dirty="0"/>
              <a:t>Ar beth y gall y Senedd wneud penderfyniadau?</a:t>
            </a:r>
            <a:br>
              <a:rPr lang="cy-GB" b="0" noProof="0" dirty="0"/>
            </a:br>
            <a:r>
              <a:rPr lang="cy-GB" b="0" noProof="0" dirty="0"/>
              <a:t>Edrychwch ar y pynciau ar y sleid. Mae rhai ohonyn nhw’n bethau y mae Senedd y DU yn dal i wneud penderfyniadau yn eu cylch yma yng Nghymru, ac mae eraill yn bethau y mae’r Senedd yn gwneud penderfyniadau yn eu cylch.</a:t>
            </a:r>
            <a:br>
              <a:rPr lang="cy-GB" b="0" noProof="0" dirty="0"/>
            </a:br>
            <a:r>
              <a:rPr lang="cy-GB" b="0" noProof="0" dirty="0"/>
              <a:t>Gofynnwch i’r myfyrwyr: Pa agweddau ar ein bywydau neu ba bwerau ydych chi’n meddwl sy’n cael eu penderfynu gan Lywodraeth y DU, a pha rai sy’n cael eu penderfynu gan y Senedd ym Mae Caerdydd?</a:t>
            </a:r>
            <a:br>
              <a:rPr lang="cy-GB" b="0" noProof="0" dirty="0"/>
            </a:br>
            <a:r>
              <a:rPr lang="cy-GB" b="0" noProof="0" dirty="0"/>
              <a:t>Mae’r atebion ar y sleid nesaf.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9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10660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0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Illustr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7DECBF3-9C3E-44D6-8F9A-1CEF2BA56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426117"/>
            <a:ext cx="5589348" cy="2342858"/>
          </a:xfrm>
          <a:custGeom>
            <a:avLst/>
            <a:gdLst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736000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012793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45953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966467"/>
              <a:gd name="connsiteY0" fmla="*/ 0 h 6143822"/>
              <a:gd name="connsiteX1" fmla="*/ 5966467 w 5966467"/>
              <a:gd name="connsiteY1" fmla="*/ 16630 h 6143822"/>
              <a:gd name="connsiteX2" fmla="*/ 5459538 w 5966467"/>
              <a:gd name="connsiteY2" fmla="*/ 6143822 h 6143822"/>
              <a:gd name="connsiteX3" fmla="*/ 0 w 5966467"/>
              <a:gd name="connsiteY3" fmla="*/ 6127221 h 6143822"/>
              <a:gd name="connsiteX4" fmla="*/ 0 w 5966467"/>
              <a:gd name="connsiteY4" fmla="*/ 0 h 6143822"/>
              <a:gd name="connsiteX0" fmla="*/ 0 w 5966467"/>
              <a:gd name="connsiteY0" fmla="*/ 0 h 6143822"/>
              <a:gd name="connsiteX1" fmla="*/ 5966467 w 5966467"/>
              <a:gd name="connsiteY1" fmla="*/ 16630 h 6143822"/>
              <a:gd name="connsiteX2" fmla="*/ 5517155 w 5966467"/>
              <a:gd name="connsiteY2" fmla="*/ 6143822 h 6143822"/>
              <a:gd name="connsiteX3" fmla="*/ 0 w 5966467"/>
              <a:gd name="connsiteY3" fmla="*/ 6127221 h 6143822"/>
              <a:gd name="connsiteX4" fmla="*/ 0 w 5966467"/>
              <a:gd name="connsiteY4" fmla="*/ 0 h 6143822"/>
              <a:gd name="connsiteX0" fmla="*/ 0 w 5966467"/>
              <a:gd name="connsiteY0" fmla="*/ 0 h 6143822"/>
              <a:gd name="connsiteX1" fmla="*/ 5966467 w 5966467"/>
              <a:gd name="connsiteY1" fmla="*/ 16630 h 6143822"/>
              <a:gd name="connsiteX2" fmla="*/ 5517156 w 5966467"/>
              <a:gd name="connsiteY2" fmla="*/ 6143822 h 6143822"/>
              <a:gd name="connsiteX3" fmla="*/ 0 w 5966467"/>
              <a:gd name="connsiteY3" fmla="*/ 6127221 h 6143822"/>
              <a:gd name="connsiteX4" fmla="*/ 0 w 5966467"/>
              <a:gd name="connsiteY4" fmla="*/ 0 h 6143822"/>
              <a:gd name="connsiteX0" fmla="*/ 0 w 5966467"/>
              <a:gd name="connsiteY0" fmla="*/ 0 h 6135507"/>
              <a:gd name="connsiteX1" fmla="*/ 5966467 w 5966467"/>
              <a:gd name="connsiteY1" fmla="*/ 16630 h 6135507"/>
              <a:gd name="connsiteX2" fmla="*/ 5517157 w 5966467"/>
              <a:gd name="connsiteY2" fmla="*/ 6135507 h 6135507"/>
              <a:gd name="connsiteX3" fmla="*/ 0 w 5966467"/>
              <a:gd name="connsiteY3" fmla="*/ 6127221 h 6135507"/>
              <a:gd name="connsiteX4" fmla="*/ 0 w 5966467"/>
              <a:gd name="connsiteY4" fmla="*/ 0 h 6135507"/>
              <a:gd name="connsiteX0" fmla="*/ 0 w 5966467"/>
              <a:gd name="connsiteY0" fmla="*/ 0 h 6135507"/>
              <a:gd name="connsiteX1" fmla="*/ 5966467 w 5966467"/>
              <a:gd name="connsiteY1" fmla="*/ 16630 h 6135507"/>
              <a:gd name="connsiteX2" fmla="*/ 5517157 w 5966467"/>
              <a:gd name="connsiteY2" fmla="*/ 6135507 h 6135507"/>
              <a:gd name="connsiteX3" fmla="*/ 0 w 5966467"/>
              <a:gd name="connsiteY3" fmla="*/ 6127221 h 6135507"/>
              <a:gd name="connsiteX4" fmla="*/ 0 w 5966467"/>
              <a:gd name="connsiteY4" fmla="*/ 0 h 6135507"/>
              <a:gd name="connsiteX0" fmla="*/ 0 w 5966467"/>
              <a:gd name="connsiteY0" fmla="*/ 0 h 6135507"/>
              <a:gd name="connsiteX1" fmla="*/ 5966467 w 5966467"/>
              <a:gd name="connsiteY1" fmla="*/ 16630 h 6135507"/>
              <a:gd name="connsiteX2" fmla="*/ 5517157 w 5966467"/>
              <a:gd name="connsiteY2" fmla="*/ 6135507 h 6135507"/>
              <a:gd name="connsiteX3" fmla="*/ 0 w 5966467"/>
              <a:gd name="connsiteY3" fmla="*/ 6127221 h 6135507"/>
              <a:gd name="connsiteX4" fmla="*/ 0 w 5966467"/>
              <a:gd name="connsiteY4" fmla="*/ 0 h 6135507"/>
              <a:gd name="connsiteX0" fmla="*/ 0 w 5966467"/>
              <a:gd name="connsiteY0" fmla="*/ 0 h 6135507"/>
              <a:gd name="connsiteX1" fmla="*/ 5966467 w 5966467"/>
              <a:gd name="connsiteY1" fmla="*/ 16630 h 6135507"/>
              <a:gd name="connsiteX2" fmla="*/ 5517157 w 5966467"/>
              <a:gd name="connsiteY2" fmla="*/ 6135507 h 6135507"/>
              <a:gd name="connsiteX3" fmla="*/ 0 w 5966467"/>
              <a:gd name="connsiteY3" fmla="*/ 6127221 h 6135507"/>
              <a:gd name="connsiteX4" fmla="*/ 0 w 5966467"/>
              <a:gd name="connsiteY4" fmla="*/ 0 h 6135507"/>
              <a:gd name="connsiteX0" fmla="*/ 0 w 5966467"/>
              <a:gd name="connsiteY0" fmla="*/ 0 h 6135536"/>
              <a:gd name="connsiteX1" fmla="*/ 5966467 w 5966467"/>
              <a:gd name="connsiteY1" fmla="*/ 16630 h 6135536"/>
              <a:gd name="connsiteX2" fmla="*/ 5517157 w 5966467"/>
              <a:gd name="connsiteY2" fmla="*/ 6135507 h 6135536"/>
              <a:gd name="connsiteX3" fmla="*/ 0 w 5966467"/>
              <a:gd name="connsiteY3" fmla="*/ 6135536 h 6135536"/>
              <a:gd name="connsiteX4" fmla="*/ 0 w 5966467"/>
              <a:gd name="connsiteY4" fmla="*/ 0 h 613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6467" h="6135536">
                <a:moveTo>
                  <a:pt x="0" y="0"/>
                </a:moveTo>
                <a:lnTo>
                  <a:pt x="5966467" y="16630"/>
                </a:lnTo>
                <a:lnTo>
                  <a:pt x="5517157" y="6135507"/>
                </a:lnTo>
                <a:lnTo>
                  <a:pt x="0" y="6135536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108000" rIns="360000" bIns="0"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52D810C-7876-4D32-A087-4D5E73D32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6123350" cy="3095625"/>
          </a:xfrm>
          <a:custGeom>
            <a:avLst/>
            <a:gdLst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736000 w 5736000"/>
              <a:gd name="connsiteY2" fmla="*/ 3078370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36000"/>
              <a:gd name="connsiteY0" fmla="*/ 0 h 3086683"/>
              <a:gd name="connsiteX1" fmla="*/ 5736000 w 5736000"/>
              <a:gd name="connsiteY1" fmla="*/ 0 h 3086683"/>
              <a:gd name="connsiteX2" fmla="*/ 5370240 w 5736000"/>
              <a:gd name="connsiteY2" fmla="*/ 3086683 h 3086683"/>
              <a:gd name="connsiteX3" fmla="*/ 0 w 5736000"/>
              <a:gd name="connsiteY3" fmla="*/ 3078370 h 3086683"/>
              <a:gd name="connsiteX4" fmla="*/ 0 w 5736000"/>
              <a:gd name="connsiteY4" fmla="*/ 0 h 3086683"/>
              <a:gd name="connsiteX0" fmla="*/ 0 w 5697900"/>
              <a:gd name="connsiteY0" fmla="*/ 0 h 3086683"/>
              <a:gd name="connsiteX1" fmla="*/ 5697900 w 5697900"/>
              <a:gd name="connsiteY1" fmla="*/ 0 h 3086683"/>
              <a:gd name="connsiteX2" fmla="*/ 5370240 w 5697900"/>
              <a:gd name="connsiteY2" fmla="*/ 3086683 h 3086683"/>
              <a:gd name="connsiteX3" fmla="*/ 0 w 5697900"/>
              <a:gd name="connsiteY3" fmla="*/ 3078370 h 3086683"/>
              <a:gd name="connsiteX4" fmla="*/ 0 w 5697900"/>
              <a:gd name="connsiteY4" fmla="*/ 0 h 3086683"/>
              <a:gd name="connsiteX0" fmla="*/ 0 w 5697900"/>
              <a:gd name="connsiteY0" fmla="*/ 0 h 3079063"/>
              <a:gd name="connsiteX1" fmla="*/ 5697900 w 5697900"/>
              <a:gd name="connsiteY1" fmla="*/ 0 h 3079063"/>
              <a:gd name="connsiteX2" fmla="*/ 5591220 w 5697900"/>
              <a:gd name="connsiteY2" fmla="*/ 3079063 h 3079063"/>
              <a:gd name="connsiteX3" fmla="*/ 0 w 5697900"/>
              <a:gd name="connsiteY3" fmla="*/ 3078370 h 3079063"/>
              <a:gd name="connsiteX4" fmla="*/ 0 w 5697900"/>
              <a:gd name="connsiteY4" fmla="*/ 0 h 3079063"/>
              <a:gd name="connsiteX0" fmla="*/ 0 w 6123350"/>
              <a:gd name="connsiteY0" fmla="*/ 0 h 3079063"/>
              <a:gd name="connsiteX1" fmla="*/ 6123350 w 6123350"/>
              <a:gd name="connsiteY1" fmla="*/ 3175 h 3079063"/>
              <a:gd name="connsiteX2" fmla="*/ 5591220 w 6123350"/>
              <a:gd name="connsiteY2" fmla="*/ 3079063 h 3079063"/>
              <a:gd name="connsiteX3" fmla="*/ 0 w 6123350"/>
              <a:gd name="connsiteY3" fmla="*/ 3078370 h 3079063"/>
              <a:gd name="connsiteX4" fmla="*/ 0 w 6123350"/>
              <a:gd name="connsiteY4" fmla="*/ 0 h 3079063"/>
              <a:gd name="connsiteX0" fmla="*/ 0 w 6123350"/>
              <a:gd name="connsiteY0" fmla="*/ 0 h 3079063"/>
              <a:gd name="connsiteX1" fmla="*/ 6123350 w 6123350"/>
              <a:gd name="connsiteY1" fmla="*/ 0 h 3079063"/>
              <a:gd name="connsiteX2" fmla="*/ 5591220 w 6123350"/>
              <a:gd name="connsiteY2" fmla="*/ 3079063 h 3079063"/>
              <a:gd name="connsiteX3" fmla="*/ 0 w 6123350"/>
              <a:gd name="connsiteY3" fmla="*/ 3078370 h 3079063"/>
              <a:gd name="connsiteX4" fmla="*/ 0 w 6123350"/>
              <a:gd name="connsiteY4" fmla="*/ 0 h 307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3350" h="3079063">
                <a:moveTo>
                  <a:pt x="0" y="0"/>
                </a:moveTo>
                <a:lnTo>
                  <a:pt x="6123350" y="0"/>
                </a:lnTo>
                <a:lnTo>
                  <a:pt x="5591220" y="3079063"/>
                </a:lnTo>
                <a:lnTo>
                  <a:pt x="0" y="307837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36000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E357553-B862-4F7C-8825-65F90B765E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4770" y="489292"/>
            <a:ext cx="4825756" cy="58568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870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bloc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ECB549-76D9-4E4F-8AD4-19DC51AD1F6F}"/>
              </a:ext>
            </a:extLst>
          </p:cNvPr>
          <p:cNvSpPr/>
          <p:nvPr userDrawn="1"/>
        </p:nvSpPr>
        <p:spPr>
          <a:xfrm>
            <a:off x="375319" y="1745773"/>
            <a:ext cx="11448000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1B2BBC-7044-4FE9-BCD6-E0A3D37C21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33375"/>
            <a:ext cx="11449051" cy="122378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601B3B-7D1A-4272-8FD4-CB70287C25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4" y="1952386"/>
            <a:ext cx="11448000" cy="38531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133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3464999"/>
            <a:ext cx="5364957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ECAACA1-8623-428C-ACAF-740E1C8306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243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28E9308-F9D6-41BC-AD9F-B7B5EF711E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861365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3A667-DA26-4EA4-A68B-69A8DF410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4387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0C4E3EA-41E2-49BF-8D27-44D85B374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D05D0-BE5F-4FBD-9469-693AFCFD13D3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A26FB7-D8B3-47AF-96AD-F763540FD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485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E14543D-E551-429C-9D1A-5576101B02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2220290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1000D758-7E1F-4604-B36C-13C2DCBC6C0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812051" y="711200"/>
            <a:ext cx="5006093" cy="5435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3A869F-65EE-4072-99F4-B311A7F36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B84C2-6FC4-4F3A-ACBF-A4EE0ABFC94C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6FB1921-C2A6-4C43-B1BC-C03075283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72100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7288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BE52AFB-BB3A-4776-9A3C-3971BF28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412875"/>
            <a:ext cx="5364163" cy="2737409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2D2D2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F81ACA-8D9C-4D6C-9643-8164AAAE9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1475" y="333375"/>
            <a:ext cx="1158752" cy="9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ACE891-935B-4A88-8A55-FE866F1059A8}"/>
              </a:ext>
            </a:extLst>
          </p:cNvPr>
          <p:cNvSpPr/>
          <p:nvPr userDrawn="1"/>
        </p:nvSpPr>
        <p:spPr>
          <a:xfrm>
            <a:off x="371475" y="4150284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ADBC969-18AC-44DF-81DF-AA502202F7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4186284"/>
            <a:ext cx="5372100" cy="1582691"/>
          </a:xfrm>
          <a:prstGeom prst="rect">
            <a:avLst/>
          </a:prstGeom>
        </p:spPr>
        <p:txBody>
          <a:bodyPr lIns="0" tIns="180000" rIns="0" bIns="0" anchor="t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Add a name here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7211B0E-01CE-4AA7-AB11-4A49C45D6B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63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80507-8EA6-4F65-B3BE-44851B253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8497" y="5049094"/>
            <a:ext cx="28800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2C2A3-F743-4688-9279-5976F41D8A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8497" y="4617216"/>
            <a:ext cx="28800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5C973-0EDD-4563-ADED-61E1605C61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1474" y="3756059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922E58-9492-47F8-B2AF-4C549CE5C1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71475" y="2888281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0CB45-E615-477B-8449-A9EC2F0C61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78497" y="5480975"/>
            <a:ext cx="288000" cy="2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A0B48F-9216-4DB8-9A4B-CF9B427D4BD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71474" y="4185335"/>
            <a:ext cx="288000" cy="2880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1E39BE-B751-41CB-A455-B5BA74131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475" y="288970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add a phone number</a:t>
            </a:r>
            <a:endParaRPr lang="en-GB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78D5D33-0011-4638-B5AB-57D6BB568E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474" y="332418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add an email address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D817E-5557-461D-BD03-5E90D69BD9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71475" y="3324184"/>
            <a:ext cx="288000" cy="288000"/>
          </a:xfrm>
          <a:prstGeom prst="rect">
            <a:avLst/>
          </a:prstGeom>
        </p:spPr>
      </p:pic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F1955C1-4B4F-45EA-AA54-EEFFE1E089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473" y="3753457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add the address</a:t>
            </a:r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277DB6-BD1C-49BB-91C5-5F783D370279}"/>
              </a:ext>
            </a:extLst>
          </p:cNvPr>
          <p:cNvSpPr txBox="1"/>
          <p:nvPr userDrawn="1"/>
        </p:nvSpPr>
        <p:spPr>
          <a:xfrm>
            <a:off x="659473" y="4185329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www.senedd.cymru  |  www.senedd.wales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40FEFE-363E-4793-9091-25DA8486846D}"/>
              </a:ext>
            </a:extLst>
          </p:cNvPr>
          <p:cNvSpPr txBox="1"/>
          <p:nvPr userDrawn="1"/>
        </p:nvSpPr>
        <p:spPr>
          <a:xfrm>
            <a:off x="659473" y="4628223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Senedd</a:t>
            </a:r>
            <a:endParaRPr lang="en-GB" sz="1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9AAE18-77AC-4017-9D2A-B9035237C7D8}"/>
              </a:ext>
            </a:extLst>
          </p:cNvPr>
          <p:cNvSpPr txBox="1"/>
          <p:nvPr userDrawn="1"/>
        </p:nvSpPr>
        <p:spPr>
          <a:xfrm>
            <a:off x="666497" y="5060095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/>
              <a:t>SeneddCymru</a:t>
            </a:r>
            <a:r>
              <a:rPr lang="en-US" sz="1400"/>
              <a:t> | </a:t>
            </a:r>
            <a:r>
              <a:rPr lang="en-US" sz="1400" err="1"/>
              <a:t>SeneddWales</a:t>
            </a:r>
            <a:endParaRPr lang="en-GB"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DA1A98-0CF3-4738-9529-3033C1CABDEE}"/>
              </a:ext>
            </a:extLst>
          </p:cNvPr>
          <p:cNvSpPr txBox="1"/>
          <p:nvPr userDrawn="1"/>
        </p:nvSpPr>
        <p:spPr>
          <a:xfrm>
            <a:off x="666497" y="5491967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/>
              <a:t>SeneddCymru</a:t>
            </a:r>
            <a:r>
              <a:rPr lang="en-US" sz="1400"/>
              <a:t> | </a:t>
            </a:r>
            <a:r>
              <a:rPr lang="en-US" sz="1400" err="1"/>
              <a:t>SeneddWales</a:t>
            </a:r>
            <a:endParaRPr lang="en-GB" sz="140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4D69FCFA-4C72-41DF-9A6B-9BF88A12F2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9135A7-31A0-4F52-B348-FBEE50294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3F00EC-8087-4741-81EE-F3ECD8A02F11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FDA88FE-007F-492E-BAA5-37783F703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9"/>
            <a:ext cx="5372100" cy="11907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00694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4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1914692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4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ECAACA1-8623-428C-ACAF-740E1C8306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912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90033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909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EDCCFA9-2BA7-4B9C-8B00-394C8768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202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78C1CB1-C2EB-4443-9CD1-121E454469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8D48EE1-BCBB-4567-B8EB-E1C7FAF562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7615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AADCDD-3354-4E3A-82B7-14B1E7E53B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3224" y="2819399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6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F74206-A2DD-4AE2-B0FE-7710D0A6EC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387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B64FF-BF5E-4554-9663-FBE02B8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909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1D78E9-9445-4342-8502-097DBB4A6D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7430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93684-2999-493A-98F0-37E9566D55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11952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7BFA72-AE24-4B66-B4F2-62E7D224C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70BB-5512-4668-A631-6BAFAC72EEE6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109E6AE-4B95-45E6-93DD-950CA8578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101646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16080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ib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B461E-D29E-F3B1-DE66-3718157E4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147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AB20C9D-2406-7AD7-4C9E-5FBABA8454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26809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F17EE5-AA80-CFAE-F5DE-C883C880DB0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92143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45D2638-B0A7-395D-8C13-37CF713D4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57477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C10C179-FA69-6594-F4C4-39D9677919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22811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83E15B3-66C8-9057-9E65-51A8B4B294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8814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06CFEC0-20BF-D2A3-2F94-F79660198F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6809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858FCB-8621-D560-9543-D1D5A39B34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143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1D509FD-C7DB-4933-D298-EDCD767936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7477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27E4FF-A39F-0A49-0888-64CC54671D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32811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4AD219F-E83E-0909-1AA6-CFBFC6F41C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19814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>
            <a:off x="373855" y="3057920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7DE60B-0BEE-5E8C-36B0-5FAF62FD5B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909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909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7056E75-804B-2727-ED4E-B9FCAC52D6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24667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C8FD96B6-B51B-B6AE-0CAA-F20A35BEFE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90239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EAE0BF8-101F-8F96-8AE3-8D92D63FECA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55811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FDE749E2-7DB9-5B98-D3E1-B69660488D9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21383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A56B3A8-7A4F-DD19-2ADC-C051BC55FC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8695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CBFA6A9-CCAE-17CE-B871-C4427E52F0E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34667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7E01D9-9D61-3A39-DEBE-8E8244BFB27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00239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8BB710-C1DB-9BBE-627B-F9CA276998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65811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D30794B-6736-9BCC-B2FF-303B612FE8C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231383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E9BBF56-A314-9193-E05A-37A15ABBAF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9695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96AA8C-5839-50C9-65CD-3C5A6B3C3DDC}"/>
              </a:ext>
            </a:extLst>
          </p:cNvPr>
          <p:cNvSpPr/>
          <p:nvPr userDrawn="1"/>
        </p:nvSpPr>
        <p:spPr>
          <a:xfrm>
            <a:off x="37147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5E49F9-4D8F-BAC3-B9DB-270CF0EF179B}"/>
              </a:ext>
            </a:extLst>
          </p:cNvPr>
          <p:cNvSpPr/>
          <p:nvPr userDrawn="1"/>
        </p:nvSpPr>
        <p:spPr>
          <a:xfrm>
            <a:off x="2336809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60AC8-4193-033D-10C9-3766F054CB7C}"/>
              </a:ext>
            </a:extLst>
          </p:cNvPr>
          <p:cNvSpPr/>
          <p:nvPr userDrawn="1"/>
        </p:nvSpPr>
        <p:spPr>
          <a:xfrm>
            <a:off x="4302143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E73BA0-3143-3A59-0E4C-03003E8AD892}"/>
              </a:ext>
            </a:extLst>
          </p:cNvPr>
          <p:cNvSpPr/>
          <p:nvPr userDrawn="1"/>
        </p:nvSpPr>
        <p:spPr>
          <a:xfrm>
            <a:off x="6267477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2D1E-4300-817D-8242-A5952C490A9E}"/>
              </a:ext>
            </a:extLst>
          </p:cNvPr>
          <p:cNvSpPr/>
          <p:nvPr userDrawn="1"/>
        </p:nvSpPr>
        <p:spPr>
          <a:xfrm>
            <a:off x="8232811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BF407E-85BD-DF1A-4101-DF2FB2C70F19}"/>
              </a:ext>
            </a:extLst>
          </p:cNvPr>
          <p:cNvSpPr/>
          <p:nvPr userDrawn="1"/>
        </p:nvSpPr>
        <p:spPr>
          <a:xfrm>
            <a:off x="1019814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ADF076-5970-3F76-4FBF-584152D26877}"/>
              </a:ext>
            </a:extLst>
          </p:cNvPr>
          <p:cNvSpPr/>
          <p:nvPr userDrawn="1"/>
        </p:nvSpPr>
        <p:spPr>
          <a:xfrm>
            <a:off x="36909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B101CD-B528-BD37-3B32-03DCD3646D8C}"/>
              </a:ext>
            </a:extLst>
          </p:cNvPr>
          <p:cNvSpPr/>
          <p:nvPr userDrawn="1"/>
        </p:nvSpPr>
        <p:spPr>
          <a:xfrm>
            <a:off x="2334429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DF0FCE1-2209-11B5-D73C-BD505EF0F22F}"/>
              </a:ext>
            </a:extLst>
          </p:cNvPr>
          <p:cNvSpPr/>
          <p:nvPr userDrawn="1"/>
        </p:nvSpPr>
        <p:spPr>
          <a:xfrm>
            <a:off x="4299763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4E72F4-B489-CBD7-419F-677AE4E5626E}"/>
              </a:ext>
            </a:extLst>
          </p:cNvPr>
          <p:cNvSpPr/>
          <p:nvPr userDrawn="1"/>
        </p:nvSpPr>
        <p:spPr>
          <a:xfrm>
            <a:off x="6265097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BA7E38-12EC-842C-CDF7-01333C761A61}"/>
              </a:ext>
            </a:extLst>
          </p:cNvPr>
          <p:cNvSpPr/>
          <p:nvPr userDrawn="1"/>
        </p:nvSpPr>
        <p:spPr>
          <a:xfrm>
            <a:off x="8230431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BFF4AFE-3F0D-9205-AD63-1C71059F1C66}"/>
              </a:ext>
            </a:extLst>
          </p:cNvPr>
          <p:cNvSpPr/>
          <p:nvPr userDrawn="1"/>
        </p:nvSpPr>
        <p:spPr>
          <a:xfrm>
            <a:off x="1019576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73509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 userDrawn="1">
          <p15:clr>
            <a:srgbClr val="FBAE40"/>
          </p15:clr>
        </p15:guide>
        <p15:guide id="2" pos="7446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3590549-6196-4ABC-B870-AAE9B27410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0579-A622-4972-A462-61CD4A1A6869}"/>
              </a:ext>
            </a:extLst>
          </p:cNvPr>
          <p:cNvSpPr/>
          <p:nvPr userDrawn="1"/>
        </p:nvSpPr>
        <p:spPr>
          <a:xfrm rot="5400000">
            <a:off x="4040981" y="3695957"/>
            <a:ext cx="4110037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50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9970A-5E03-4BBB-B37E-1854A0A14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03556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86063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45252A-2544-4972-A75F-5E88A326BA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3EBE2-283C-48D7-B7A2-D6A9AC78D09D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DCA6F3-47E1-43CC-B247-20086F25EF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CF1B826-6637-47F7-861B-CD856EB3B5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84301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BE52AFB-BB3A-4776-9A3C-3971BF28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412875"/>
            <a:ext cx="8604845" cy="2737409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2D2D2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F81ACA-8D9C-4D6C-9643-8164AAAE9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1475" y="333375"/>
            <a:ext cx="1158752" cy="9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ACE891-935B-4A88-8A55-FE866F1059A8}"/>
              </a:ext>
            </a:extLst>
          </p:cNvPr>
          <p:cNvSpPr/>
          <p:nvPr userDrawn="1"/>
        </p:nvSpPr>
        <p:spPr>
          <a:xfrm>
            <a:off x="371474" y="4150284"/>
            <a:ext cx="8613085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ADBC969-18AC-44DF-81DF-AA502202F7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4186284"/>
            <a:ext cx="8617577" cy="1582691"/>
          </a:xfrm>
          <a:prstGeom prst="rect">
            <a:avLst/>
          </a:prstGeom>
        </p:spPr>
        <p:txBody>
          <a:bodyPr lIns="0" tIns="180000" rIns="0" bIns="0" anchor="t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Add a name here</a:t>
            </a:r>
          </a:p>
        </p:txBody>
      </p:sp>
    </p:spTree>
    <p:extLst>
      <p:ext uri="{BB962C8B-B14F-4D97-AF65-F5344CB8AC3E}">
        <p14:creationId xmlns:p14="http://schemas.microsoft.com/office/powerpoint/2010/main" val="453517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4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3696057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56513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909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EDCCFA9-2BA7-4B9C-8B00-394C8768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202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78C1CB1-C2EB-4443-9CD1-121E454469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8D48EE1-BCBB-4567-B8EB-E1C7FAF562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7615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AADCDD-3354-4E3A-82B7-14B1E7E53B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3224" y="2819399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6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F74206-A2DD-4AE2-B0FE-7710D0A6EC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387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B64FF-BF5E-4554-9663-FBE02B8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909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1D78E9-9445-4342-8502-097DBB4A6D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7430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93684-2999-493A-98F0-37E9566D55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11952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7BFA72-AE24-4B66-B4F2-62E7D224C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70BB-5512-4668-A631-6BAFAC72EEE6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109E6AE-4B95-45E6-93DD-950CA8578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101646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972030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ib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B461E-D29E-F3B1-DE66-3718157E4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147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AB20C9D-2406-7AD7-4C9E-5FBABA8454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26809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F17EE5-AA80-CFAE-F5DE-C883C880DB0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92143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45D2638-B0A7-395D-8C13-37CF713D4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57477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C10C179-FA69-6594-F4C4-39D9677919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22811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83E15B3-66C8-9057-9E65-51A8B4B294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8814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06CFEC0-20BF-D2A3-2F94-F79660198F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6809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858FCB-8621-D560-9543-D1D5A39B34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143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1D509FD-C7DB-4933-D298-EDCD767936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7477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27E4FF-A39F-0A49-0888-64CC54671D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32811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4AD219F-E83E-0909-1AA6-CFBFC6F41C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19814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>
            <a:off x="373855" y="3057920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7DE60B-0BEE-5E8C-36B0-5FAF62FD5B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909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909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7056E75-804B-2727-ED4E-B9FCAC52D6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24667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C8FD96B6-B51B-B6AE-0CAA-F20A35BEFE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90239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EAE0BF8-101F-8F96-8AE3-8D92D63FECA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55811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FDE749E2-7DB9-5B98-D3E1-B69660488D9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21383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A56B3A8-7A4F-DD19-2ADC-C051BC55FC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8695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CBFA6A9-CCAE-17CE-B871-C4427E52F0E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34667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7E01D9-9D61-3A39-DEBE-8E8244BFB27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00239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8BB710-C1DB-9BBE-627B-F9CA276998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65811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D30794B-6736-9BCC-B2FF-303B612FE8C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231383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E9BBF56-A314-9193-E05A-37A15ABBAF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9695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96AA8C-5839-50C9-65CD-3C5A6B3C3DDC}"/>
              </a:ext>
            </a:extLst>
          </p:cNvPr>
          <p:cNvSpPr/>
          <p:nvPr userDrawn="1"/>
        </p:nvSpPr>
        <p:spPr>
          <a:xfrm>
            <a:off x="37147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5E49F9-4D8F-BAC3-B9DB-270CF0EF179B}"/>
              </a:ext>
            </a:extLst>
          </p:cNvPr>
          <p:cNvSpPr/>
          <p:nvPr userDrawn="1"/>
        </p:nvSpPr>
        <p:spPr>
          <a:xfrm>
            <a:off x="2336809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60AC8-4193-033D-10C9-3766F054CB7C}"/>
              </a:ext>
            </a:extLst>
          </p:cNvPr>
          <p:cNvSpPr/>
          <p:nvPr userDrawn="1"/>
        </p:nvSpPr>
        <p:spPr>
          <a:xfrm>
            <a:off x="4302143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E73BA0-3143-3A59-0E4C-03003E8AD892}"/>
              </a:ext>
            </a:extLst>
          </p:cNvPr>
          <p:cNvSpPr/>
          <p:nvPr userDrawn="1"/>
        </p:nvSpPr>
        <p:spPr>
          <a:xfrm>
            <a:off x="6267477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2D1E-4300-817D-8242-A5952C490A9E}"/>
              </a:ext>
            </a:extLst>
          </p:cNvPr>
          <p:cNvSpPr/>
          <p:nvPr userDrawn="1"/>
        </p:nvSpPr>
        <p:spPr>
          <a:xfrm>
            <a:off x="8232811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BF407E-85BD-DF1A-4101-DF2FB2C70F19}"/>
              </a:ext>
            </a:extLst>
          </p:cNvPr>
          <p:cNvSpPr/>
          <p:nvPr userDrawn="1"/>
        </p:nvSpPr>
        <p:spPr>
          <a:xfrm>
            <a:off x="1019814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ADF076-5970-3F76-4FBF-584152D26877}"/>
              </a:ext>
            </a:extLst>
          </p:cNvPr>
          <p:cNvSpPr/>
          <p:nvPr userDrawn="1"/>
        </p:nvSpPr>
        <p:spPr>
          <a:xfrm>
            <a:off x="36909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B101CD-B528-BD37-3B32-03DCD3646D8C}"/>
              </a:ext>
            </a:extLst>
          </p:cNvPr>
          <p:cNvSpPr/>
          <p:nvPr userDrawn="1"/>
        </p:nvSpPr>
        <p:spPr>
          <a:xfrm>
            <a:off x="2334429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DF0FCE1-2209-11B5-D73C-BD505EF0F22F}"/>
              </a:ext>
            </a:extLst>
          </p:cNvPr>
          <p:cNvSpPr/>
          <p:nvPr userDrawn="1"/>
        </p:nvSpPr>
        <p:spPr>
          <a:xfrm>
            <a:off x="4299763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4E72F4-B489-CBD7-419F-677AE4E5626E}"/>
              </a:ext>
            </a:extLst>
          </p:cNvPr>
          <p:cNvSpPr/>
          <p:nvPr userDrawn="1"/>
        </p:nvSpPr>
        <p:spPr>
          <a:xfrm>
            <a:off x="6265097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BA7E38-12EC-842C-CDF7-01333C761A61}"/>
              </a:ext>
            </a:extLst>
          </p:cNvPr>
          <p:cNvSpPr/>
          <p:nvPr userDrawn="1"/>
        </p:nvSpPr>
        <p:spPr>
          <a:xfrm>
            <a:off x="8230431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BFF4AFE-3F0D-9205-AD63-1C71059F1C66}"/>
              </a:ext>
            </a:extLst>
          </p:cNvPr>
          <p:cNvSpPr/>
          <p:nvPr userDrawn="1"/>
        </p:nvSpPr>
        <p:spPr>
          <a:xfrm>
            <a:off x="1019576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943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CF6251E-8633-4B2E-AEDB-898760F808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2178664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3590549-6196-4ABC-B870-AAE9B27410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0579-A622-4972-A462-61CD4A1A6869}"/>
              </a:ext>
            </a:extLst>
          </p:cNvPr>
          <p:cNvSpPr/>
          <p:nvPr userDrawn="1"/>
        </p:nvSpPr>
        <p:spPr>
          <a:xfrm rot="5400000">
            <a:off x="4040981" y="3695957"/>
            <a:ext cx="4110037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9970A-5E03-4BBB-B37E-1854A0A14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03556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86063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45252A-2544-4972-A75F-5E88A326BA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3EBE2-283C-48D7-B7A2-D6A9AC78D09D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DCA6F3-47E1-43CC-B247-20086F25EF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CF1B826-6637-47F7-861B-CD856EB3B5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947124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BE52AFB-BB3A-4776-9A3C-3971BF28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412875"/>
            <a:ext cx="8604845" cy="2737409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2D2D2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F81ACA-8D9C-4D6C-9643-8164AAAE9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1475" y="333375"/>
            <a:ext cx="1158752" cy="9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ACE891-935B-4A88-8A55-FE866F1059A8}"/>
              </a:ext>
            </a:extLst>
          </p:cNvPr>
          <p:cNvSpPr/>
          <p:nvPr userDrawn="1"/>
        </p:nvSpPr>
        <p:spPr>
          <a:xfrm>
            <a:off x="371474" y="4150284"/>
            <a:ext cx="8613085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ADBC969-18AC-44DF-81DF-AA502202F7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4186284"/>
            <a:ext cx="8617577" cy="1582691"/>
          </a:xfrm>
          <a:prstGeom prst="rect">
            <a:avLst/>
          </a:prstGeom>
        </p:spPr>
        <p:txBody>
          <a:bodyPr lIns="0" tIns="180000" rIns="0" bIns="0" anchor="t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Add a name here</a:t>
            </a:r>
          </a:p>
        </p:txBody>
      </p:sp>
    </p:spTree>
    <p:extLst>
      <p:ext uri="{BB962C8B-B14F-4D97-AF65-F5344CB8AC3E}">
        <p14:creationId xmlns:p14="http://schemas.microsoft.com/office/powerpoint/2010/main" val="270989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28E9308-F9D6-41BC-AD9F-B7B5EF711E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467596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3A667-DA26-4EA4-A68B-69A8DF410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8766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0C4E3EA-41E2-49BF-8D27-44D85B374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D05D0-BE5F-4FBD-9469-693AFCFD13D3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A26FB7-D8B3-47AF-96AD-F763540FD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485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A49847B-BE35-42A6-A114-42C9A1D1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402710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1000D758-7E1F-4604-B36C-13C2DCBC6C0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812051" y="711200"/>
            <a:ext cx="5006093" cy="5435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3A869F-65EE-4072-99F4-B311A7F36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B84C2-6FC4-4F3A-ACBF-A4EE0ABFC94C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6FB1921-C2A6-4C43-B1BC-C03075283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72100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53175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7F5DD71-E7A9-446F-BB5D-E37643B417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E52AFB-BB3A-4776-9A3C-3971BF28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412875"/>
            <a:ext cx="5364163" cy="2737409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F81ACA-8D9C-4D6C-9643-8164AAAE9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1475" y="333375"/>
            <a:ext cx="1158752" cy="9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ACE891-935B-4A88-8A55-FE866F1059A8}"/>
              </a:ext>
            </a:extLst>
          </p:cNvPr>
          <p:cNvSpPr/>
          <p:nvPr userDrawn="1"/>
        </p:nvSpPr>
        <p:spPr>
          <a:xfrm>
            <a:off x="371475" y="4150284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ADBC969-18AC-44DF-81DF-AA502202F7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4186284"/>
            <a:ext cx="5372100" cy="1582691"/>
          </a:xfrm>
          <a:prstGeom prst="rect">
            <a:avLst/>
          </a:prstGeom>
        </p:spPr>
        <p:txBody>
          <a:bodyPr lIns="0" tIns="180000" rIns="0" bIns="0" anchor="t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Add a name here</a:t>
            </a:r>
          </a:p>
        </p:txBody>
      </p:sp>
    </p:spTree>
    <p:extLst>
      <p:ext uri="{BB962C8B-B14F-4D97-AF65-F5344CB8AC3E}">
        <p14:creationId xmlns:p14="http://schemas.microsoft.com/office/powerpoint/2010/main" val="3930758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80507-8EA6-4F65-B3BE-44851B253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8497" y="5049094"/>
            <a:ext cx="28800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2C2A3-F743-4688-9279-5976F41D8A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8497" y="4617216"/>
            <a:ext cx="28800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5C973-0EDD-4563-ADED-61E1605C61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1474" y="3756059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922E58-9492-47F8-B2AF-4C549CE5C1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71475" y="2888281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0CB45-E615-477B-8449-A9EC2F0C61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78497" y="5480975"/>
            <a:ext cx="288000" cy="2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A0B48F-9216-4DB8-9A4B-CF9B427D4BD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71474" y="4185335"/>
            <a:ext cx="288000" cy="2880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1E39BE-B751-41CB-A455-B5BA74131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475" y="288970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add a phone number</a:t>
            </a:r>
            <a:endParaRPr lang="en-GB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78D5D33-0011-4638-B5AB-57D6BB568E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474" y="332418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add an email address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D817E-5557-461D-BD03-5E90D69BD9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71475" y="3324184"/>
            <a:ext cx="288000" cy="288000"/>
          </a:xfrm>
          <a:prstGeom prst="rect">
            <a:avLst/>
          </a:prstGeom>
        </p:spPr>
      </p:pic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F1955C1-4B4F-45EA-AA54-EEFFE1E089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473" y="3753457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add the address</a:t>
            </a:r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277DB6-BD1C-49BB-91C5-5F783D370279}"/>
              </a:ext>
            </a:extLst>
          </p:cNvPr>
          <p:cNvSpPr txBox="1"/>
          <p:nvPr userDrawn="1"/>
        </p:nvSpPr>
        <p:spPr>
          <a:xfrm>
            <a:off x="659473" y="4185329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FFFF"/>
                </a:solidFill>
              </a:rPr>
              <a:t>www.senedd.cymru  |  www.senedd.wales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40FEFE-363E-4793-9091-25DA8486846D}"/>
              </a:ext>
            </a:extLst>
          </p:cNvPr>
          <p:cNvSpPr txBox="1"/>
          <p:nvPr userDrawn="1"/>
        </p:nvSpPr>
        <p:spPr>
          <a:xfrm>
            <a:off x="659473" y="4628223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FFFF"/>
                </a:solidFill>
              </a:rPr>
              <a:t>Senedd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9AAE18-77AC-4017-9D2A-B9035237C7D8}"/>
              </a:ext>
            </a:extLst>
          </p:cNvPr>
          <p:cNvSpPr txBox="1"/>
          <p:nvPr userDrawn="1"/>
        </p:nvSpPr>
        <p:spPr>
          <a:xfrm>
            <a:off x="666497" y="5060095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>
                <a:solidFill>
                  <a:srgbClr val="FFFFFF"/>
                </a:solidFill>
              </a:rPr>
              <a:t>SeneddCymru</a:t>
            </a:r>
            <a:r>
              <a:rPr lang="en-US" sz="1400">
                <a:solidFill>
                  <a:srgbClr val="FFFFFF"/>
                </a:solidFill>
              </a:rPr>
              <a:t> | </a:t>
            </a:r>
            <a:r>
              <a:rPr lang="en-US" sz="1400" err="1">
                <a:solidFill>
                  <a:srgbClr val="FFFFFF"/>
                </a:solidFill>
              </a:rPr>
              <a:t>SeneddWales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DA1A98-0CF3-4738-9529-3033C1CABDEE}"/>
              </a:ext>
            </a:extLst>
          </p:cNvPr>
          <p:cNvSpPr txBox="1"/>
          <p:nvPr userDrawn="1"/>
        </p:nvSpPr>
        <p:spPr>
          <a:xfrm>
            <a:off x="666497" y="5491967"/>
            <a:ext cx="4198276" cy="276999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>
                <a:solidFill>
                  <a:srgbClr val="FFFFFF"/>
                </a:solidFill>
              </a:rPr>
              <a:t>SeneddCymru</a:t>
            </a:r>
            <a:r>
              <a:rPr lang="en-US" sz="1400">
                <a:solidFill>
                  <a:srgbClr val="FFFFFF"/>
                </a:solidFill>
              </a:rPr>
              <a:t> | </a:t>
            </a:r>
            <a:r>
              <a:rPr lang="en-US" sz="1400" err="1">
                <a:solidFill>
                  <a:srgbClr val="FFFFFF"/>
                </a:solidFill>
              </a:rPr>
              <a:t>SeneddWales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3DDF90-2B42-4713-AF68-0E5332AB9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BDDED6-DA9D-4284-A90B-6CD82958D638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9CE7BFF-31D0-4CF9-8F1B-9DA852746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9"/>
            <a:ext cx="5372100" cy="11907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0BBD88D-D9C5-4FF7-8927-E6447D8C09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401468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232662"/>
            <a:ext cx="10752000" cy="39489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5000" b="1" i="0">
                <a:solidFill>
                  <a:srgbClr val="FFFFFF"/>
                </a:solidFill>
                <a:latin typeface="Montserrat Alternates" pitchFamily="2" charset="77"/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en-GB"/>
              <a:t>Click to add a title to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4553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2605799E-3C53-A84D-9EE0-17323F52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age copy">
            <a:extLst>
              <a:ext uri="{FF2B5EF4-FFF2-40B4-BE49-F238E27FC236}">
                <a16:creationId xmlns:a16="http://schemas.microsoft.com/office/drawing/2014/main" id="{987F9996-A406-314D-BFF7-25EC3CE26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6EFD54-0B76-9142-B3BA-8C5FA2817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PRESENTATION TITLE HERE (AMEND VIEW &gt; HEADER AND FOOTER &gt; APPLY ALL)</a:t>
            </a:r>
          </a:p>
        </p:txBody>
      </p:sp>
    </p:spTree>
    <p:extLst>
      <p:ext uri="{BB962C8B-B14F-4D97-AF65-F5344CB8AC3E}">
        <p14:creationId xmlns:p14="http://schemas.microsoft.com/office/powerpoint/2010/main" val="17307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>
              <a:lumMod val="95000"/>
              <a:lumOff val="5000"/>
            </a:schemeClr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00E7BD"/>
        </a:buClr>
        <a:buSzPct val="140000"/>
        <a:buFont typeface="Wingdings" pitchFamily="2" charset="2"/>
        <a:buChar char="§"/>
        <a:defRPr sz="2000" b="1" i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8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6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4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2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76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312A811-944E-4DDB-A10C-B2BA3EE0A85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0360" y="6136255"/>
            <a:ext cx="2244705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A36A6-D0AC-47D1-AC5D-0819344313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88000" y="0"/>
            <a:ext cx="651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15" r:id="rId8"/>
    <p:sldLayoutId id="2147484016" r:id="rId9"/>
    <p:sldLayoutId id="214748401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FFFFF"/>
          </p15:clr>
        </p15:guide>
        <p15:guide id="2" orient="horz" pos="210">
          <p15:clr>
            <a:srgbClr val="FFFFFF"/>
          </p15:clr>
        </p15:guide>
        <p15:guide id="3" orient="horz" pos="3634">
          <p15:clr>
            <a:srgbClr val="FFFFFF"/>
          </p15:clr>
        </p15:guide>
        <p15:guide id="4" pos="3840">
          <p15:clr>
            <a:srgbClr val="FFFFFF"/>
          </p15:clr>
        </p15:guide>
        <p15:guide id="5" orient="horz" pos="2160">
          <p15:clr>
            <a:srgbClr val="FFFFFF"/>
          </p15:clr>
        </p15:guide>
        <p15:guide id="6" orient="horz" pos="1230">
          <p15:clr>
            <a:srgbClr val="A4A3A4"/>
          </p15:clr>
        </p15:guide>
        <p15:guide id="7" pos="3613">
          <p15:clr>
            <a:srgbClr val="FFFFF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0EE21-AA83-4FD5-A649-90FF81F93C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360360" y="6136255"/>
            <a:ext cx="2244712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A01A43-3432-4EF6-9BBC-14B5B18F8F0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88000" y="0"/>
            <a:ext cx="651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0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orient="horz" pos="36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1230">
          <p15:clr>
            <a:srgbClr val="C35EA4"/>
          </p15:clr>
        </p15:guide>
        <p15:guide id="7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423105-BB51-43C2-8C62-4D54B0E08CB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360360" y="6136255"/>
            <a:ext cx="22447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7" r:id="rId4"/>
    <p:sldLayoutId id="2147484024" r:id="rId5"/>
    <p:sldLayoutId id="2147484025" r:id="rId6"/>
    <p:sldLayoutId id="214748402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FFFFF"/>
          </p15:clr>
        </p15:guide>
        <p15:guide id="2" orient="horz" pos="210">
          <p15:clr>
            <a:srgbClr val="FFFFFF"/>
          </p15:clr>
        </p15:guide>
        <p15:guide id="3" orient="horz" pos="3657" userDrawn="1">
          <p15:clr>
            <a:srgbClr val="F26B43"/>
          </p15:clr>
        </p15:guide>
        <p15:guide id="4" orient="horz" pos="2160">
          <p15:clr>
            <a:srgbClr val="FFFFFF"/>
          </p15:clr>
        </p15:guide>
        <p15:guide id="5" pos="3863">
          <p15:clr>
            <a:srgbClr val="FFFFFF"/>
          </p15:clr>
        </p15:guide>
        <p15:guide id="6" pos="7446">
          <p15:clr>
            <a:srgbClr val="FFFFFF"/>
          </p15:clr>
        </p15:guide>
        <p15:guide id="7" orient="horz" pos="1230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423105-BB51-43C2-8C62-4D54B0E08C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360360" y="6136255"/>
            <a:ext cx="22447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2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FFFFF"/>
          </p15:clr>
        </p15:guide>
        <p15:guide id="2" orient="horz" pos="210">
          <p15:clr>
            <a:srgbClr val="FFFFFF"/>
          </p15:clr>
        </p15:guide>
        <p15:guide id="3" orient="horz" pos="3657">
          <p15:clr>
            <a:srgbClr val="F26B43"/>
          </p15:clr>
        </p15:guide>
        <p15:guide id="4" orient="horz" pos="2160">
          <p15:clr>
            <a:srgbClr val="FFFFFF"/>
          </p15:clr>
        </p15:guide>
        <p15:guide id="5" pos="3863">
          <p15:clr>
            <a:srgbClr val="FFFFFF"/>
          </p15:clr>
        </p15:guide>
        <p15:guide id="6" pos="7446">
          <p15:clr>
            <a:srgbClr val="FFFFFF"/>
          </p15:clr>
        </p15:guide>
        <p15:guide id="7" orient="horz" pos="123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26" Type="http://schemas.openxmlformats.org/officeDocument/2006/relationships/image" Target="../media/image93.sv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sv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0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0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0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5.svg"/><Relationship Id="rId9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5.svg"/><Relationship Id="rId9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sv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QBtRPxzqu4?feature=oembed" TargetMode="Externa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26" Type="http://schemas.openxmlformats.org/officeDocument/2006/relationships/image" Target="../media/image93.sv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sv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58E998A-DF13-066D-D1EA-7314BD18F8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/>
        </p:blipFill>
        <p:spPr>
          <a:xfrm>
            <a:off x="7320549" y="252108"/>
            <a:ext cx="4058819" cy="4960128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B899E5D-6BDF-571E-AE30-4BE71313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Etholiad</a:t>
            </a:r>
            <a:r>
              <a:rPr lang="en-GB" dirty="0"/>
              <a:t> y Senedd 2026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A6DBB9-C677-D2A8-B7A5-F23949DBD7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675551"/>
            <a:ext cx="4712454" cy="3086028"/>
          </a:xfrm>
          <a:solidFill>
            <a:schemeClr val="accent3"/>
          </a:solidFill>
        </p:spPr>
        <p:txBody>
          <a:bodyPr lIns="0" tIns="180000" rIns="0" bIns="0" anchor="t"/>
          <a:lstStyle/>
          <a:p>
            <a:r>
              <a:rPr lang="en-GB" dirty="0" err="1"/>
              <a:t>Gwasanaeth</a:t>
            </a:r>
            <a:endParaRPr lang="en-US" dirty="0"/>
          </a:p>
        </p:txBody>
      </p:sp>
      <p:pic>
        <p:nvPicPr>
          <p:cNvPr id="5" name="Picture Placeholder 29">
            <a:extLst>
              <a:ext uri="{FF2B5EF4-FFF2-40B4-BE49-F238E27FC236}">
                <a16:creationId xmlns:a16="http://schemas.microsoft.com/office/drawing/2014/main" id="{2F5A6670-D113-D0F6-7FDC-5F6FD425F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52350" y="4817363"/>
            <a:ext cx="1998160" cy="2038265"/>
          </a:xfrm>
          <a:prstGeom prst="rect">
            <a:avLst/>
          </a:prstGeom>
        </p:spPr>
      </p:pic>
      <p:pic>
        <p:nvPicPr>
          <p:cNvPr id="7" name="Picture Placeholder 43" descr="A logo for a children's commission&#10;&#10;AI-generated content may be incorrect.">
            <a:extLst>
              <a:ext uri="{FF2B5EF4-FFF2-40B4-BE49-F238E27FC236}">
                <a16:creationId xmlns:a16="http://schemas.microsoft.com/office/drawing/2014/main" id="{7AFFA744-DFCC-FFBA-24AA-60AA4AAEB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6979" y="4952537"/>
            <a:ext cx="1991514" cy="1905505"/>
          </a:xfrm>
          <a:prstGeom prst="flowChartConnector">
            <a:avLst/>
          </a:prstGeom>
        </p:spPr>
      </p:pic>
      <p:pic>
        <p:nvPicPr>
          <p:cNvPr id="13" name="Picture Placeholder 23">
            <a:extLst>
              <a:ext uri="{FF2B5EF4-FFF2-40B4-BE49-F238E27FC236}">
                <a16:creationId xmlns:a16="http://schemas.microsoft.com/office/drawing/2014/main" id="{9B8DF9C1-F74E-EB9D-6B2B-6674A1586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84228" y="4663948"/>
            <a:ext cx="2469394" cy="24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19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EFD9A-F2C3-30DD-71B7-3C9BCC55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DD1AB43-C2AA-A5BF-6A6B-7432BCEAB3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Yr Iaith </a:t>
            </a:r>
            <a:r>
              <a:rPr lang="en-GB" dirty="0" err="1"/>
              <a:t>Gymraeg</a:t>
            </a:r>
            <a:endParaRPr lang="en-US" dirty="0" err="1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E799A08A-6F5D-CF2F-B75A-6DE38F8D384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07320802-6F65-501B-0439-D851A767687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CF9A75DF-0A70-F085-1EA6-7A24F1CCC07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98C2625C-4701-7081-A282-D1E1906601D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0325400C-8DED-516C-B363-30E6C8E36B7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179A332D-CDA0-10D2-F21F-F9253941457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/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B39233-DF7C-21C1-82A0-AEB84CB728F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Budd-</a:t>
            </a:r>
            <a:r>
              <a:rPr lang="en-GB" dirty="0" err="1"/>
              <a:t>daliadau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CCED0E2-612B-5159-3C34-4047E7A85F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Chwaraeon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808677F3-F6DF-A70F-70D4-C039C2D436D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>
                <a:ea typeface="+mj-lt"/>
                <a:cs typeface="+mj-lt"/>
              </a:rPr>
              <a:t>Twristiaeth</a:t>
            </a:r>
            <a:endParaRPr lang="en-US" dirty="0" err="1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6AD3F6D-2593-8DC0-D271-B9D053D49E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 err="1"/>
              <a:t>Gofal</a:t>
            </a:r>
            <a:r>
              <a:rPr lang="en-GB" dirty="0"/>
              <a:t> Iechyd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EEA6CA7-385D-9504-7D43-86DF8D8A01B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Bwyd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EDE7D28-66D5-8DCC-0CEA-B2D23C884CB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 err="1"/>
              <a:t>Mewnfudo</a:t>
            </a:r>
          </a:p>
        </p:txBody>
      </p:sp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F44BBAEC-D6F3-9685-F690-7E3F7831B564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C7A3BE50-B908-CA3D-C5D6-A4D905E88830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865C80D0-09DE-F816-30AC-D9F3AFDBB498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105A1DDA-0FC8-F0D9-B636-4F10C36CCB5C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271B47B0-81A4-AE22-355C-C0DA622E38F4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/>
      </p:pic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F1DF7DFE-69F4-99B2-10F4-30E830F24D2F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/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31D9368-E2A1-7318-0AB9-DE7C878030F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Yr Amgylchedd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46119581-F946-F210-5394-B2DEF1F0463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 err="1"/>
              <a:t>Addysg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28AB2CC7-13F8-0B41-DFA3-9C94748D0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Cyfryngau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9746A7C-2928-43BF-C9C5-7FCBD8803DE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 err="1"/>
              <a:t>Cynlluniau</a:t>
            </a:r>
            <a:r>
              <a:rPr lang="en-GB" dirty="0"/>
              <a:t> Tai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D757EAE-7A40-61C1-6351-BA96D84679D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 dirty="0" err="1">
                <a:ea typeface="+mj-lt"/>
                <a:cs typeface="+mj-lt"/>
              </a:rPr>
              <a:t>Troseddu</a:t>
            </a:r>
            <a:r>
              <a:rPr lang="en-GB" dirty="0">
                <a:ea typeface="+mj-lt"/>
                <a:cs typeface="+mj-lt"/>
              </a:rPr>
              <a:t> a </a:t>
            </a:r>
            <a:r>
              <a:rPr lang="en-GB" dirty="0" err="1">
                <a:ea typeface="+mj-lt"/>
                <a:cs typeface="+mj-lt"/>
              </a:rPr>
              <a:t>Heddlu</a:t>
            </a:r>
            <a:endParaRPr lang="en-US" dirty="0" err="1"/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41F0A779-6FCE-7D5A-0F72-4E2895EC5D17}"/>
              </a:ext>
            </a:extLst>
          </p:cNvPr>
          <p:cNvSpPr/>
          <p:nvPr/>
        </p:nvSpPr>
        <p:spPr>
          <a:xfrm>
            <a:off x="2481903" y="333375"/>
            <a:ext cx="1647573" cy="2097690"/>
          </a:xfrm>
          <a:prstGeom prst="mathMultiply">
            <a:avLst/>
          </a:prstGeom>
          <a:solidFill>
            <a:srgbClr val="05275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7F1C3581-D1DD-0A5C-0999-197229F1BB50}"/>
              </a:ext>
            </a:extLst>
          </p:cNvPr>
          <p:cNvSpPr/>
          <p:nvPr/>
        </p:nvSpPr>
        <p:spPr>
          <a:xfrm>
            <a:off x="341046" y="3115421"/>
            <a:ext cx="1647573" cy="2097690"/>
          </a:xfrm>
          <a:prstGeom prst="mathMultiply">
            <a:avLst/>
          </a:prstGeom>
          <a:solidFill>
            <a:srgbClr val="05275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FCB928E-688C-05FB-B451-A952C4929E66}"/>
              </a:ext>
            </a:extLst>
          </p:cNvPr>
          <p:cNvSpPr/>
          <p:nvPr/>
        </p:nvSpPr>
        <p:spPr>
          <a:xfrm>
            <a:off x="6219657" y="3115421"/>
            <a:ext cx="1647573" cy="2097690"/>
          </a:xfrm>
          <a:prstGeom prst="mathMultiply">
            <a:avLst/>
          </a:prstGeom>
          <a:solidFill>
            <a:srgbClr val="05275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6AFCB203-6DA2-8116-D121-CA4496C16D40}"/>
              </a:ext>
            </a:extLst>
          </p:cNvPr>
          <p:cNvSpPr/>
          <p:nvPr/>
        </p:nvSpPr>
        <p:spPr>
          <a:xfrm>
            <a:off x="10168192" y="3115421"/>
            <a:ext cx="1647573" cy="2097690"/>
          </a:xfrm>
          <a:prstGeom prst="mathMultiply">
            <a:avLst/>
          </a:prstGeom>
          <a:solidFill>
            <a:srgbClr val="05275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97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2320E-073E-7C4D-AD5C-353FA7C6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C795585C-55E4-C712-6B55-5D4FD4BD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Aelodau </a:t>
            </a:r>
            <a:r>
              <a:rPr lang="en-GB" dirty="0" err="1"/>
              <a:t>o'r</a:t>
            </a:r>
            <a:r>
              <a:rPr lang="en-GB" dirty="0"/>
              <a:t> Senedd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B62D40-530F-2D4D-D5E5-DB105D002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y-GB" sz="2400" noProof="0" dirty="0">
                <a:latin typeface="Montserrat ExtraLight"/>
                <a:ea typeface="Roboto"/>
                <a:cs typeface="Roboto"/>
              </a:rPr>
              <a:t>Mae Aelodau o'r Senedd yn cael eu hethol i'n cynrychioli ni a'n cymunedau. </a:t>
            </a:r>
          </a:p>
          <a:p>
            <a:pPr marL="342900" indent="-342900">
              <a:buChar char="•"/>
            </a:pPr>
            <a:r>
              <a:rPr lang="en-GB" sz="2400" dirty="0">
                <a:latin typeface="Montserrat ExtraLight"/>
                <a:ea typeface="Roboto"/>
                <a:cs typeface="Roboto"/>
              </a:rPr>
              <a:t>96 Aelod </a:t>
            </a:r>
            <a:r>
              <a:rPr lang="en-GB" sz="2400" dirty="0" err="1">
                <a:latin typeface="Montserrat ExtraLight"/>
                <a:ea typeface="Roboto"/>
                <a:cs typeface="Roboto"/>
              </a:rPr>
              <a:t>o'r</a:t>
            </a:r>
            <a:r>
              <a:rPr lang="en-GB" sz="2400" dirty="0">
                <a:latin typeface="Montserrat ExtraLight"/>
                <a:ea typeface="Roboto"/>
                <a:cs typeface="Roboto"/>
              </a:rPr>
              <a:t> Senedd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Montserrat ExtraLight"/>
                <a:ea typeface="Roboto"/>
                <a:cs typeface="Roboto"/>
              </a:rPr>
              <a:t>16 </a:t>
            </a:r>
            <a:r>
              <a:rPr lang="en-GB" sz="2400" dirty="0" err="1">
                <a:latin typeface="Montserrat ExtraLight"/>
                <a:ea typeface="Roboto"/>
                <a:cs typeface="Roboto"/>
              </a:rPr>
              <a:t>Etholaeth</a:t>
            </a:r>
            <a:endParaRPr lang="en-GB" sz="2400" dirty="0">
              <a:latin typeface="Montserrat ExtraLight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Montserrat ExtraLight"/>
                <a:ea typeface="Roboto"/>
                <a:cs typeface="Roboto"/>
              </a:rPr>
              <a:t>6 Aelod </a:t>
            </a:r>
            <a:r>
              <a:rPr lang="en-GB" sz="2400" dirty="0" err="1">
                <a:latin typeface="Montserrat ExtraLight"/>
                <a:ea typeface="Roboto"/>
                <a:cs typeface="Roboto"/>
              </a:rPr>
              <a:t>ym</a:t>
            </a:r>
            <a:r>
              <a:rPr lang="en-GB" sz="2400" dirty="0">
                <a:latin typeface="Montserrat ExtraLight"/>
                <a:ea typeface="Roboto"/>
                <a:cs typeface="Roboto"/>
              </a:rPr>
              <a:t> </a:t>
            </a:r>
            <a:r>
              <a:rPr lang="en-GB" sz="2400" dirty="0" err="1">
                <a:latin typeface="Montserrat ExtraLight"/>
                <a:ea typeface="Roboto"/>
                <a:cs typeface="Roboto"/>
              </a:rPr>
              <a:t>mhob</a:t>
            </a:r>
            <a:r>
              <a:rPr lang="en-GB" sz="2400" dirty="0">
                <a:latin typeface="Montserrat ExtraLight"/>
                <a:ea typeface="Roboto"/>
                <a:cs typeface="Roboto"/>
              </a:rPr>
              <a:t> </a:t>
            </a:r>
            <a:r>
              <a:rPr lang="en-GB" sz="2400" dirty="0" err="1">
                <a:latin typeface="Montserrat ExtraLight"/>
                <a:ea typeface="Roboto"/>
                <a:cs typeface="Roboto"/>
              </a:rPr>
              <a:t>Etholaeth</a:t>
            </a:r>
            <a:endParaRPr lang="en-GB" sz="2400" dirty="0">
              <a:latin typeface="Montserrat ExtraLight"/>
              <a:ea typeface="Roboto"/>
              <a:cs typeface="Roboto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DFCCE0-45E4-0569-FF41-1D8D48106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87" b="1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950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9275-600A-3D6C-4D65-50B4907D1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48878B1F-ADA2-01D4-3155-2E97D8D0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y-GB" noProof="0" dirty="0">
                <a:ea typeface="Roboto"/>
                <a:cs typeface="Roboto"/>
              </a:rPr>
              <a:t>Dros bwy ydw i’n pleidleisio?</a:t>
            </a:r>
            <a:endParaRPr lang="cy-GB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438A89-337F-899A-FC3B-4A514AE67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795580"/>
            <a:ext cx="5364163" cy="407403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br>
              <a:rPr lang="cy-GB" sz="2400" noProof="0" dirty="0">
                <a:latin typeface="Montserrat ExtraLight"/>
                <a:ea typeface="Roboto"/>
                <a:cs typeface="Roboto"/>
              </a:rPr>
            </a:br>
            <a:r>
              <a:rPr lang="cy-GB" sz="2400" noProof="0" dirty="0">
                <a:ea typeface="Roboto"/>
                <a:cs typeface="Roboto"/>
              </a:rPr>
              <a:t>Bydd maniffestos y pleidiau yn eich helpu i benderfynu dros bwy i bleidleisio yn Etholiad y Senedd.</a:t>
            </a:r>
            <a:br>
              <a:rPr lang="cy-GB" sz="2400" noProof="0" dirty="0">
                <a:ea typeface="Roboto"/>
                <a:cs typeface="Roboto"/>
              </a:rPr>
            </a:br>
            <a:br>
              <a:rPr lang="cy-GB" sz="2400" noProof="0" dirty="0">
                <a:ea typeface="Roboto"/>
                <a:cs typeface="Roboto"/>
              </a:rPr>
            </a:br>
            <a:r>
              <a:rPr lang="cy-GB" sz="2400" noProof="0" dirty="0">
                <a:ea typeface="+mn-lt"/>
                <a:cs typeface="+mn-lt"/>
              </a:rPr>
              <a:t>Dylech bleidleisio dros y pleidiau rydych chi’n cytuno â nhw fwyaf.</a:t>
            </a:r>
            <a:br>
              <a:rPr lang="cy-GB" sz="2400" noProof="0" dirty="0">
                <a:ea typeface="+mn-lt"/>
                <a:cs typeface="+mn-lt"/>
              </a:rPr>
            </a:br>
            <a:br>
              <a:rPr lang="cy-GB" sz="2400" noProof="0" dirty="0">
                <a:ea typeface="+mn-lt"/>
                <a:cs typeface="+mn-lt"/>
              </a:rPr>
            </a:br>
            <a:r>
              <a:rPr lang="cy-GB" sz="2400" noProof="0" dirty="0">
                <a:ea typeface="+mn-lt"/>
                <a:cs typeface="+mn-lt"/>
              </a:rPr>
              <a:t>Pleidleisiwch dros y polisïau a fydd yn gwneud bywyd yn well i chi yma yng Nghymru.</a:t>
            </a:r>
            <a:endParaRPr lang="cy-GB" noProof="0" dirty="0"/>
          </a:p>
          <a:p>
            <a:endParaRPr lang="en-GB" sz="2400" dirty="0">
              <a:ea typeface="Roboto"/>
              <a:cs typeface="Roboto"/>
            </a:endParaRPr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40073-905C-5829-A42D-F21BA314F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903" y="237066"/>
            <a:ext cx="2592290" cy="2531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E0CC77-74AE-32BD-8B2D-9A20C220B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533" y="5105400"/>
            <a:ext cx="2692401" cy="1514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02DBC-EDCF-3A7D-70CD-D25A36914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721" y="5029200"/>
            <a:ext cx="2844354" cy="1600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35FC14-93E7-4D55-76ED-E2D6BD394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122" y="2480732"/>
            <a:ext cx="1664530" cy="2353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0D7484-A48A-1AA3-E087-3ADB45535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338667"/>
            <a:ext cx="1989665" cy="198966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0953C9E-427C-DBB2-E949-D0B20B080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8" b="9744"/>
          <a:stretch>
            <a:fillRect/>
          </a:stretch>
        </p:blipFill>
        <p:spPr bwMode="auto">
          <a:xfrm>
            <a:off x="9134075" y="2768599"/>
            <a:ext cx="2668705" cy="17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A68C-87A7-1FE0-B3B0-BDD5CA95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ea typeface="+mj-lt"/>
                <a:cs typeface="+mj-lt"/>
              </a:rPr>
              <a:t>How many 16-17 year olds are registered to vote in Wales?</a:t>
            </a:r>
            <a:endParaRPr lang="en-US" sz="3000">
              <a:solidFill>
                <a:srgbClr val="000000"/>
              </a:solidFill>
              <a:ea typeface="+mj-lt"/>
              <a:cs typeface="+mj-lt"/>
            </a:endParaRPr>
          </a:p>
        </p:txBody>
      </p:sp>
      <p:pic>
        <p:nvPicPr>
          <p:cNvPr id="5" name="Picture 4" descr="A pie chart with numbers and a number of percentages&#10;&#10;AI-generated content may be incorrect.">
            <a:extLst>
              <a:ext uri="{FF2B5EF4-FFF2-40B4-BE49-F238E27FC236}">
                <a16:creationId xmlns:a16="http://schemas.microsoft.com/office/drawing/2014/main" id="{2A9CEE0D-7DD6-12E6-7FA6-DABBAFC8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62" r="17598" b="2108"/>
          <a:stretch>
            <a:fillRect/>
          </a:stretch>
        </p:blipFill>
        <p:spPr>
          <a:xfrm>
            <a:off x="1025848" y="2470991"/>
            <a:ext cx="2967992" cy="3168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7253F-5453-7CDF-40FC-3580A50F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74" t="5292" r="7563" b="11787"/>
          <a:stretch>
            <a:fillRect/>
          </a:stretch>
        </p:blipFill>
        <p:spPr>
          <a:xfrm>
            <a:off x="4631669" y="2660280"/>
            <a:ext cx="3743104" cy="2911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56C28-D30E-AC7E-1776-A4C05D76F896}"/>
              </a:ext>
            </a:extLst>
          </p:cNvPr>
          <p:cNvSpPr txBox="1"/>
          <p:nvPr/>
        </p:nvSpPr>
        <p:spPr>
          <a:xfrm>
            <a:off x="6007967" y="3955463"/>
            <a:ext cx="1126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228A2-D18F-5556-92D4-8CFC3156486C}"/>
              </a:ext>
            </a:extLst>
          </p:cNvPr>
          <p:cNvSpPr txBox="1"/>
          <p:nvPr/>
        </p:nvSpPr>
        <p:spPr>
          <a:xfrm>
            <a:off x="1922546" y="3900378"/>
            <a:ext cx="112627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16-17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D2D2C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27F54D-8711-9A7D-626F-AA716A145B0C}"/>
              </a:ext>
            </a:extLst>
          </p:cNvPr>
          <p:cNvSpPr/>
          <p:nvPr/>
        </p:nvSpPr>
        <p:spPr>
          <a:xfrm>
            <a:off x="8828710" y="3430020"/>
            <a:ext cx="441748" cy="4533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D15FB-8295-9ECE-E318-4F0FA0786910}"/>
              </a:ext>
            </a:extLst>
          </p:cNvPr>
          <p:cNvSpPr/>
          <p:nvPr/>
        </p:nvSpPr>
        <p:spPr>
          <a:xfrm>
            <a:off x="8828710" y="4072670"/>
            <a:ext cx="441748" cy="4533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1418E-069B-AFBB-9533-D89BF9F02DD2}"/>
              </a:ext>
            </a:extLst>
          </p:cNvPr>
          <p:cNvSpPr txBox="1"/>
          <p:nvPr/>
        </p:nvSpPr>
        <p:spPr>
          <a:xfrm>
            <a:off x="9542774" y="3520172"/>
            <a:ext cx="15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Registered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AAF43D-B781-828D-D3D3-36EFDB4EEA48}"/>
              </a:ext>
            </a:extLst>
          </p:cNvPr>
          <p:cNvSpPr txBox="1"/>
          <p:nvPr/>
        </p:nvSpPr>
        <p:spPr>
          <a:xfrm>
            <a:off x="9542773" y="4075405"/>
            <a:ext cx="192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Not registered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05FFE-5845-C9AF-B47F-46B41E85D3CD}"/>
              </a:ext>
            </a:extLst>
          </p:cNvPr>
          <p:cNvSpPr/>
          <p:nvPr/>
        </p:nvSpPr>
        <p:spPr>
          <a:xfrm>
            <a:off x="302249" y="5986854"/>
            <a:ext cx="2603990" cy="80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Light"/>
              <a:ea typeface="+mn-ea"/>
              <a:cs typeface="+mn-cs"/>
            </a:endParaRPr>
          </a:p>
        </p:txBody>
      </p:sp>
      <p:pic>
        <p:nvPicPr>
          <p:cNvPr id="24" name="Picture Placeholder 29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896FDA87-E333-D0A6-E3A5-32C10BE97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90051" y="-377371"/>
            <a:ext cx="1998160" cy="20382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544FBB-FE1F-8436-262A-B981D8FC2C5E}"/>
              </a:ext>
            </a:extLst>
          </p:cNvPr>
          <p:cNvSpPr txBox="1"/>
          <p:nvPr/>
        </p:nvSpPr>
        <p:spPr>
          <a:xfrm>
            <a:off x="367480" y="3042869"/>
            <a:ext cx="6595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rPr>
              <a:t>57%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0FE74C-8357-0E53-7F11-20D0B4EEF786}"/>
              </a:ext>
            </a:extLst>
          </p:cNvPr>
          <p:cNvSpPr txBox="1"/>
          <p:nvPr/>
        </p:nvSpPr>
        <p:spPr>
          <a:xfrm>
            <a:off x="3669480" y="2573945"/>
            <a:ext cx="6595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rPr>
              <a:t>43%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AB7421-E2DD-529D-8DC9-E584E89D9D22}"/>
              </a:ext>
            </a:extLst>
          </p:cNvPr>
          <p:cNvSpPr txBox="1"/>
          <p:nvPr/>
        </p:nvSpPr>
        <p:spPr>
          <a:xfrm>
            <a:off x="7469710" y="5387484"/>
            <a:ext cx="6595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rPr>
              <a:t>93%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19D750-AE0A-F2D1-B4B6-0FA3BBCBD6A4}"/>
              </a:ext>
            </a:extLst>
          </p:cNvPr>
          <p:cNvSpPr txBox="1"/>
          <p:nvPr/>
        </p:nvSpPr>
        <p:spPr>
          <a:xfrm>
            <a:off x="6238787" y="2202715"/>
            <a:ext cx="6595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C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rPr>
              <a:t>7%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2D02D6-D86D-7A76-771D-7E7A9E62C2B1}"/>
              </a:ext>
            </a:extLst>
          </p:cNvPr>
          <p:cNvSpPr/>
          <p:nvPr/>
        </p:nvSpPr>
        <p:spPr>
          <a:xfrm>
            <a:off x="121584" y="2206938"/>
            <a:ext cx="11543584" cy="3871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B0252-6645-A753-E512-C47CF5FA1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3C070-22D4-931D-F64A-683F1521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Sut </a:t>
            </a:r>
            <a:r>
              <a:rPr lang="en-US" sz="4800" dirty="0" err="1"/>
              <a:t>i</a:t>
            </a:r>
            <a:r>
              <a:rPr lang="en-US" sz="4800" dirty="0"/>
              <a:t> </a:t>
            </a:r>
            <a:r>
              <a:rPr lang="en-US" sz="4800" dirty="0" err="1"/>
              <a:t>baratoi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64050-A1CA-487C-9EE1-9436CCD64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543" y="1229988"/>
            <a:ext cx="5364163" cy="4074037"/>
          </a:xfrm>
        </p:spPr>
        <p:txBody>
          <a:bodyPr/>
          <a:lstStyle/>
          <a:p>
            <a:r>
              <a:rPr lang="en-US" sz="2000" b="1" dirty="0" err="1">
                <a:latin typeface="Montserrat Light"/>
              </a:rPr>
              <a:t>Pethau</a:t>
            </a:r>
            <a:r>
              <a:rPr lang="en-US" sz="2000" b="1" dirty="0">
                <a:latin typeface="Montserrat Light"/>
              </a:rPr>
              <a:t> </a:t>
            </a:r>
            <a:r>
              <a:rPr lang="en-US" sz="2000" b="1" dirty="0" err="1">
                <a:latin typeface="Montserrat Light"/>
              </a:rPr>
              <a:t>i</a:t>
            </a:r>
            <a:r>
              <a:rPr lang="en-US" sz="2000" b="1" dirty="0">
                <a:latin typeface="Montserrat Light"/>
              </a:rPr>
              <a:t> </a:t>
            </a:r>
            <a:r>
              <a:rPr lang="en-US" sz="2000" b="1" dirty="0" err="1">
                <a:latin typeface="Montserrat Light"/>
              </a:rPr>
              <a:t>wybod</a:t>
            </a:r>
            <a:endParaRPr lang="en-US" sz="2000" b="1" dirty="0">
              <a:latin typeface="Montserrat Light"/>
            </a:endParaRPr>
          </a:p>
          <a:p>
            <a:r>
              <a:rPr lang="en-US" sz="2000" dirty="0" err="1">
                <a:latin typeface="Montserrat Light"/>
              </a:rPr>
              <a:t>Gallwch</a:t>
            </a:r>
            <a:r>
              <a:rPr lang="en-US" sz="2000" dirty="0">
                <a:latin typeface="Montserrat Light"/>
              </a:rPr>
              <a:t> chi </a:t>
            </a:r>
            <a:r>
              <a:rPr lang="en-US" sz="2000" dirty="0" err="1">
                <a:latin typeface="Montserrat Light"/>
              </a:rPr>
              <a:t>ddewis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sut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i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bleidleisio</a:t>
            </a:r>
            <a:r>
              <a:rPr lang="en-US" sz="2000" dirty="0">
                <a:latin typeface="Montserrat Light"/>
              </a:rPr>
              <a:t>: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2000" b="1" dirty="0">
                <a:solidFill>
                  <a:schemeClr val="accent3"/>
                </a:solidFill>
                <a:latin typeface="Montserrat Light"/>
              </a:rPr>
              <a:t>Yn y </a:t>
            </a:r>
            <a:r>
              <a:rPr lang="en-US" sz="2000" b="1" dirty="0" err="1">
                <a:solidFill>
                  <a:schemeClr val="accent3"/>
                </a:solidFill>
                <a:latin typeface="Montserrat Light"/>
              </a:rPr>
              <a:t>cnawd</a:t>
            </a:r>
            <a:r>
              <a:rPr lang="en-US" sz="2000" dirty="0">
                <a:latin typeface="Montserrat Light"/>
              </a:rPr>
              <a:t>- </a:t>
            </a:r>
            <a:r>
              <a:rPr lang="en-US" sz="2000" dirty="0" err="1">
                <a:latin typeface="Montserrat Light"/>
              </a:rPr>
              <a:t>mewn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gorsaf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pleidleisio</a:t>
            </a:r>
            <a:endParaRPr lang="en-US" sz="2000" dirty="0">
              <a:latin typeface="Montserrat Light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2000" b="1" dirty="0" err="1">
                <a:solidFill>
                  <a:schemeClr val="accent3"/>
                </a:solidFill>
                <a:latin typeface="Montserrat Light"/>
              </a:rPr>
              <a:t>Trwy’r</a:t>
            </a:r>
            <a:r>
              <a:rPr lang="en-US" sz="2000" b="1" dirty="0">
                <a:solidFill>
                  <a:schemeClr val="accent3"/>
                </a:solidFill>
                <a:latin typeface="Montserrat Light"/>
              </a:rPr>
              <a:t> post-</a:t>
            </a:r>
            <a:r>
              <a:rPr lang="en-US" sz="2000" dirty="0">
                <a:latin typeface="Montserrat Light"/>
              </a:rPr>
              <a:t> </a:t>
            </a:r>
            <a:r>
              <a:rPr lang="en-US" sz="2000" dirty="0" err="1">
                <a:latin typeface="Montserrat Light"/>
              </a:rPr>
              <a:t>anfon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eich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pleidlais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drwy’r</a:t>
            </a:r>
            <a:r>
              <a:rPr lang="en-US" sz="2000" dirty="0">
                <a:latin typeface="Montserrat Light"/>
              </a:rPr>
              <a:t> post 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2000" b="1" dirty="0" err="1">
                <a:solidFill>
                  <a:schemeClr val="accent3"/>
                </a:solidFill>
                <a:latin typeface="Montserrat Light"/>
              </a:rPr>
              <a:t>Trwy</a:t>
            </a:r>
            <a:r>
              <a:rPr lang="en-US" sz="2000" b="1" dirty="0">
                <a:solidFill>
                  <a:schemeClr val="accent3"/>
                </a:solidFill>
                <a:latin typeface="Montserrat Ligh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Montserrat Light"/>
              </a:rPr>
              <a:t>berson</a:t>
            </a:r>
            <a:r>
              <a:rPr lang="en-US" sz="2000" b="1" dirty="0">
                <a:solidFill>
                  <a:schemeClr val="accent3"/>
                </a:solidFill>
                <a:latin typeface="Montserrat Ligh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Montserrat Light"/>
              </a:rPr>
              <a:t>arall</a:t>
            </a:r>
            <a:r>
              <a:rPr lang="en-US" sz="2000" b="1" dirty="0">
                <a:solidFill>
                  <a:schemeClr val="accent3"/>
                </a:solidFill>
                <a:latin typeface="Montserrat Light"/>
              </a:rPr>
              <a:t>-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rhywun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yn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pleidleisio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ar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eich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rhan</a:t>
            </a:r>
            <a:endParaRPr lang="en-US" sz="2000" dirty="0">
              <a:latin typeface="Montserrat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D1CF9-BC23-1754-6CFE-F2172D7B75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4913" y="1227346"/>
            <a:ext cx="5364163" cy="407403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000" b="1" dirty="0" err="1">
                <a:solidFill>
                  <a:schemeClr val="tx1"/>
                </a:solidFill>
                <a:latin typeface="Montserrat Light"/>
              </a:rPr>
              <a:t>Pethau</a:t>
            </a:r>
            <a:r>
              <a:rPr lang="en-US" sz="2000" b="1" dirty="0">
                <a:solidFill>
                  <a:schemeClr val="tx1"/>
                </a:solidFill>
                <a:latin typeface="Montserrat Ligh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 Light"/>
              </a:rPr>
              <a:t>i</a:t>
            </a:r>
            <a:r>
              <a:rPr lang="en-US" sz="2000" b="1" dirty="0">
                <a:solidFill>
                  <a:schemeClr val="tx1"/>
                </a:solidFill>
                <a:latin typeface="Montserrat Ligh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 Light"/>
              </a:rPr>
              <a:t>wneud</a:t>
            </a:r>
            <a:br>
              <a:rPr lang="en-US" sz="2000" b="1" dirty="0">
                <a:solidFill>
                  <a:schemeClr val="tx1"/>
                </a:solidFill>
                <a:latin typeface="Montserrat Light"/>
              </a:rPr>
            </a:br>
            <a:endParaRPr lang="en-US" sz="2000" dirty="0">
              <a:solidFill>
                <a:schemeClr val="tx1"/>
              </a:solidFill>
              <a:latin typeface="Montserrat Light"/>
            </a:endParaRPr>
          </a:p>
          <a:p>
            <a:pPr marL="381635" indent="-285750">
              <a:buFont typeface="Wingdings,Sans-Serif" panose="05000000000000000000" pitchFamily="2" charset="2"/>
              <a:buChar char="ü"/>
            </a:pPr>
            <a:r>
              <a:rPr lang="cy-GB" sz="2000" dirty="0">
                <a:solidFill>
                  <a:srgbClr val="0D0D0D"/>
                </a:solidFill>
                <a:latin typeface="Montserrat"/>
                <a:cs typeface="Futura Medium"/>
              </a:rPr>
              <a:t>Penderfynu sut byddwch yn pleidleisio</a:t>
            </a:r>
          </a:p>
          <a:p>
            <a:pPr marL="381635" indent="-285750">
              <a:buFont typeface="Wingdings,Sans-Serif" panose="05000000000000000000" pitchFamily="2" charset="2"/>
              <a:buChar char="ü"/>
            </a:pPr>
            <a:r>
              <a:rPr lang="cy-GB" sz="2000" dirty="0">
                <a:latin typeface="Montserrat"/>
                <a:cs typeface="Futura Medium"/>
              </a:rPr>
              <a:t>Os ydych chi'n pleidleisio yn y cnawd, dysgu ble mae eich gorsaf bleidleisio</a:t>
            </a:r>
            <a:endParaRPr lang="cy-GB" sz="2000" dirty="0">
              <a:solidFill>
                <a:srgbClr val="0D0D0D"/>
              </a:solidFill>
              <a:latin typeface="Montserrat"/>
              <a:cs typeface="Futura Medium"/>
            </a:endParaRPr>
          </a:p>
          <a:p>
            <a:pPr marL="381635" indent="-285750">
              <a:buFont typeface="Wingdings,Sans-Serif" panose="05000000000000000000" pitchFamily="2" charset="2"/>
              <a:buChar char="ü"/>
            </a:pPr>
            <a:r>
              <a:rPr lang="cy-GB" sz="2000" dirty="0">
                <a:latin typeface="Montserrat"/>
                <a:cs typeface="Futura Medium"/>
              </a:rPr>
              <a:t>Nodi’r dyddiad yn eich calendr</a:t>
            </a:r>
            <a:endParaRPr lang="cy-GB" sz="2000" dirty="0"/>
          </a:p>
        </p:txBody>
      </p:sp>
      <p:pic>
        <p:nvPicPr>
          <p:cNvPr id="6" name="Graphic 5" descr="Flip calendar with solid fill">
            <a:extLst>
              <a:ext uri="{FF2B5EF4-FFF2-40B4-BE49-F238E27FC236}">
                <a16:creationId xmlns:a16="http://schemas.microsoft.com/office/drawing/2014/main" id="{88B848F7-1B43-C97F-25C0-A12CD2F4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4300" y="5276414"/>
            <a:ext cx="1316966" cy="1460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267C5F-8920-5F9B-BA00-7D854A1CD720}"/>
              </a:ext>
            </a:extLst>
          </p:cNvPr>
          <p:cNvSpPr txBox="1"/>
          <p:nvPr/>
        </p:nvSpPr>
        <p:spPr>
          <a:xfrm>
            <a:off x="9227600" y="5599252"/>
            <a:ext cx="261413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Light"/>
                <a:ea typeface="Calibri"/>
                <a:cs typeface="Calibri"/>
              </a:rPr>
              <a:t>Election day: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Light"/>
                <a:ea typeface="Calibri"/>
                <a:cs typeface="Calibri"/>
              </a:rPr>
              <a:t> 7 May 2026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37608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13" name="Picture Placeholder 29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0436BE4-67D0-484A-8D77-581453691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90051" y="-377371"/>
            <a:ext cx="1998160" cy="20382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A22EF1-DFBD-FE36-23B5-0C421A687D7A}"/>
              </a:ext>
            </a:extLst>
          </p:cNvPr>
          <p:cNvSpPr/>
          <p:nvPr/>
        </p:nvSpPr>
        <p:spPr>
          <a:xfrm>
            <a:off x="290623" y="5835729"/>
            <a:ext cx="2991498" cy="68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017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6257A-3A4A-7DD4-6BB3-75D6CBD30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E2E4-BC2C-9AC2-B60A-F650A1DE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Sut </a:t>
            </a:r>
            <a:r>
              <a:rPr lang="en-US" sz="4800" dirty="0" err="1"/>
              <a:t>i</a:t>
            </a:r>
            <a:r>
              <a:rPr lang="en-US" sz="4800" dirty="0"/>
              <a:t> </a:t>
            </a:r>
            <a:r>
              <a:rPr lang="en-US" sz="4800" dirty="0" err="1"/>
              <a:t>bleidleisio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B5DC1-BFD0-08D2-8B8A-FA8E072B57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543" y="1229988"/>
            <a:ext cx="5364163" cy="4074037"/>
          </a:xfrm>
        </p:spPr>
        <p:txBody>
          <a:bodyPr/>
          <a:lstStyle/>
          <a:p>
            <a:endParaRPr lang="en-US" sz="2000" b="1" dirty="0">
              <a:latin typeface="Montserrat Light"/>
            </a:endParaRPr>
          </a:p>
          <a:p>
            <a:endParaRPr lang="en-US" sz="2000" b="1" dirty="0">
              <a:latin typeface="Montserrat Light"/>
            </a:endParaRPr>
          </a:p>
          <a:p>
            <a:r>
              <a:rPr lang="en-US" sz="2000" b="1" dirty="0" err="1">
                <a:latin typeface="Montserrat Light"/>
              </a:rPr>
              <a:t>Pethau</a:t>
            </a:r>
            <a:r>
              <a:rPr lang="en-US" sz="2000" b="1" dirty="0">
                <a:latin typeface="Montserrat Light"/>
              </a:rPr>
              <a:t> </a:t>
            </a:r>
            <a:r>
              <a:rPr lang="en-US" sz="2000" b="1" dirty="0" err="1">
                <a:latin typeface="Montserrat Light"/>
              </a:rPr>
              <a:t>i'w</a:t>
            </a:r>
            <a:r>
              <a:rPr lang="en-US" sz="2000" b="1" dirty="0">
                <a:latin typeface="Montserrat Light"/>
              </a:rPr>
              <a:t> </a:t>
            </a:r>
            <a:r>
              <a:rPr lang="en-US" sz="2000" b="1" dirty="0" err="1">
                <a:latin typeface="Montserrat Light"/>
              </a:rPr>
              <a:t>gwybod</a:t>
            </a:r>
            <a:endParaRPr lang="en-US" sz="2000" b="1" dirty="0">
              <a:latin typeface="Montserrat Light"/>
            </a:endParaRPr>
          </a:p>
          <a:p>
            <a:pPr marL="342900" indent="-342900">
              <a:buChar char="•"/>
            </a:pPr>
            <a:r>
              <a:rPr lang="en-US" sz="2000" dirty="0" err="1">
                <a:latin typeface="Montserrat Light"/>
              </a:rPr>
              <a:t>Cewch</a:t>
            </a:r>
            <a:r>
              <a:rPr lang="en-US" sz="2000" dirty="0">
                <a:latin typeface="Montserrat Light"/>
              </a:rPr>
              <a:t> un </a:t>
            </a:r>
            <a:r>
              <a:rPr lang="en-US" sz="2000" dirty="0" err="1">
                <a:latin typeface="Montserrat Light"/>
              </a:rPr>
              <a:t>bleidlais</a:t>
            </a:r>
            <a:r>
              <a:rPr lang="en-US" sz="2000" dirty="0">
                <a:latin typeface="Montserrat Light"/>
              </a:rPr>
              <a:t>, ac un </a:t>
            </a:r>
            <a:r>
              <a:rPr lang="en-US" sz="2000" dirty="0" err="1">
                <a:latin typeface="Montserrat Light"/>
              </a:rPr>
              <a:t>papur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pleidleisio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gaiff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ei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roi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i</a:t>
            </a:r>
            <a:r>
              <a:rPr lang="en-US" sz="2000" dirty="0">
                <a:latin typeface="Montserrat Light"/>
              </a:rPr>
              <a:t> chi</a:t>
            </a:r>
          </a:p>
          <a:p>
            <a:pPr marL="342900" indent="-342900">
              <a:buChar char="•"/>
            </a:pPr>
            <a:r>
              <a:rPr lang="en-US" sz="2000" dirty="0" err="1">
                <a:latin typeface="Montserrat Light"/>
              </a:rPr>
              <a:t>Byddwch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yn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pleidleisio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dros</a:t>
            </a:r>
            <a:r>
              <a:rPr lang="en-US" sz="2000" dirty="0">
                <a:latin typeface="Montserrat Light"/>
              </a:rPr>
              <a:t> y </a:t>
            </a:r>
            <a:r>
              <a:rPr lang="en-US" sz="2000" dirty="0" err="1">
                <a:latin typeface="Montserrat Light"/>
              </a:rPr>
              <a:t>blaid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wleidyddol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neu’r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ymgeisydd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annibynnol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rydych</a:t>
            </a:r>
            <a:r>
              <a:rPr lang="en-US" sz="2000" dirty="0">
                <a:latin typeface="Montserrat Light"/>
              </a:rPr>
              <a:t> chi </a:t>
            </a:r>
            <a:r>
              <a:rPr lang="en-US" sz="2000" dirty="0" err="1">
                <a:latin typeface="Montserrat Light"/>
              </a:rPr>
              <a:t>eisiau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i’ch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cynrychioli</a:t>
            </a:r>
            <a:r>
              <a:rPr lang="en-US" sz="2000" dirty="0">
                <a:latin typeface="Montserrat Light"/>
              </a:rPr>
              <a:t> </a:t>
            </a:r>
            <a:r>
              <a:rPr lang="en-US" sz="2000" dirty="0" err="1">
                <a:latin typeface="Montserrat Light"/>
              </a:rPr>
              <a:t>yn</a:t>
            </a:r>
            <a:r>
              <a:rPr lang="en-US" sz="2000" dirty="0">
                <a:latin typeface="Montserrat Light"/>
              </a:rPr>
              <a:t> y Senedd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8861-EEE1-D757-EFE0-41A6F7F12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2728" y="1100836"/>
            <a:ext cx="5364163" cy="4074037"/>
          </a:xfrm>
        </p:spPr>
        <p:txBody>
          <a:bodyPr/>
          <a:lstStyle/>
          <a:p>
            <a:endParaRPr lang="cy-GB" sz="2000" dirty="0">
              <a:latin typeface="Montserrat"/>
              <a:cs typeface="Futura Medium"/>
            </a:endParaRPr>
          </a:p>
          <a:p>
            <a:endParaRPr lang="cy-GB" sz="2000" dirty="0">
              <a:latin typeface="Montserrat"/>
              <a:cs typeface="Futura Medium"/>
            </a:endParaRPr>
          </a:p>
          <a:p>
            <a:r>
              <a:rPr lang="cy-GB" sz="2000" dirty="0">
                <a:latin typeface="Montserrat"/>
                <a:cs typeface="Futura Medium"/>
              </a:rPr>
              <a:t>Pethau i'w wneud</a:t>
            </a:r>
          </a:p>
          <a:p>
            <a:pPr marL="381635" indent="-285750">
              <a:buFont typeface="Wingdings,Sans-Serif" panose="05000000000000000000" pitchFamily="2" charset="2"/>
              <a:buChar char="ü"/>
            </a:pPr>
            <a:r>
              <a:rPr lang="cy-GB" sz="2000" dirty="0">
                <a:latin typeface="Montserrat"/>
                <a:cs typeface="Futura Medium"/>
              </a:rPr>
              <a:t>Darllen eich papur pleidleisio’n ofalus – mae’n dweud yn union beth i’w wneud!</a:t>
            </a:r>
            <a:endParaRPr lang="cy-GB" sz="2000" dirty="0"/>
          </a:p>
          <a:p>
            <a:pPr marL="381635" indent="-285750">
              <a:buFont typeface="Wingdings,Sans-Serif" panose="05000000000000000000" pitchFamily="2" charset="2"/>
              <a:buChar char="ü"/>
            </a:pPr>
            <a:r>
              <a:rPr lang="cy-GB" sz="2000" dirty="0">
                <a:latin typeface="Montserrat"/>
                <a:cs typeface="Futura Medium"/>
              </a:rPr>
              <a:t>Gofyn am gymorth yn yr orsaf bleidleisio os oes arnoch angen offer neu gymorth</a:t>
            </a:r>
            <a:endParaRPr lang="en-GB" sz="2000" dirty="0" err="1"/>
          </a:p>
        </p:txBody>
      </p:sp>
      <p:pic>
        <p:nvPicPr>
          <p:cNvPr id="6" name="Graphic 5" descr="Flip calendar with solid fill">
            <a:extLst>
              <a:ext uri="{FF2B5EF4-FFF2-40B4-BE49-F238E27FC236}">
                <a16:creationId xmlns:a16="http://schemas.microsoft.com/office/drawing/2014/main" id="{B02EC94E-60F4-D3E0-56F2-8E89D44B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4300" y="5276414"/>
            <a:ext cx="1316966" cy="1460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5D4986-198E-3A25-A1B3-CA363E751B03}"/>
              </a:ext>
            </a:extLst>
          </p:cNvPr>
          <p:cNvSpPr txBox="1"/>
          <p:nvPr/>
        </p:nvSpPr>
        <p:spPr>
          <a:xfrm>
            <a:off x="9227600" y="5414586"/>
            <a:ext cx="261413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solidFill>
                  <a:schemeClr val="accent3"/>
                </a:solidFill>
                <a:latin typeface="Montserrat Light"/>
                <a:ea typeface="Calibri"/>
                <a:cs typeface="Calibri"/>
              </a:rPr>
              <a:t>Diwrnod</a:t>
            </a:r>
            <a:r>
              <a:rPr lang="en-US" sz="2400" dirty="0">
                <a:solidFill>
                  <a:schemeClr val="accent3"/>
                </a:solidFill>
                <a:latin typeface="Montserrat Ligh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accent3"/>
                </a:solidFill>
                <a:latin typeface="Montserrat Light"/>
                <a:ea typeface="Calibri"/>
                <a:cs typeface="Calibri"/>
              </a:rPr>
              <a:t>Etholiad</a:t>
            </a:r>
            <a:r>
              <a:rPr lang="en-US" sz="2400" dirty="0">
                <a:solidFill>
                  <a:schemeClr val="accent3"/>
                </a:solidFill>
                <a:latin typeface="Montserrat Light"/>
                <a:ea typeface="Calibri"/>
                <a:cs typeface="Calibri"/>
              </a:rPr>
              <a:t>: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Montserrat Light"/>
                <a:ea typeface="Calibri"/>
                <a:cs typeface="Calibri"/>
              </a:rPr>
              <a:t> 7 Mai 2026</a:t>
            </a:r>
            <a:endParaRPr lang="en-US" sz="2400" dirty="0">
              <a:solidFill>
                <a:schemeClr val="accent3"/>
              </a:solidFill>
              <a:latin typeface="Montserrat Light"/>
            </a:endParaRPr>
          </a:p>
        </p:txBody>
      </p:sp>
      <p:pic>
        <p:nvPicPr>
          <p:cNvPr id="13" name="Picture Placeholder 29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6D0E7CA7-421C-C86E-2EE8-FB38326D7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90051" y="-377371"/>
            <a:ext cx="1998160" cy="20382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6BAF61-D9B1-7458-6162-80CE47C5D77F}"/>
              </a:ext>
            </a:extLst>
          </p:cNvPr>
          <p:cNvSpPr/>
          <p:nvPr/>
        </p:nvSpPr>
        <p:spPr>
          <a:xfrm>
            <a:off x="290623" y="5835729"/>
            <a:ext cx="2991498" cy="68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31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FC9B1-536A-4535-95C6-6B4BD88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gwestiynau</a:t>
            </a:r>
            <a:r>
              <a:rPr lang="en-GB" dirty="0"/>
              <a:t>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A36298-D67D-F09C-5212-88A8EEB432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" r="59"/>
          <a:stretch>
            <a:fillRect/>
          </a:stretch>
        </p:blipFill>
        <p:spPr/>
      </p:pic>
      <p:pic>
        <p:nvPicPr>
          <p:cNvPr id="12" name="Picture Placeholder 29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DA2FF9AC-DA8A-6372-6543-AFAE480FB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88831" y="5258038"/>
            <a:ext cx="1998160" cy="2038265"/>
          </a:xfrm>
          <a:prstGeom prst="rect">
            <a:avLst/>
          </a:prstGeom>
        </p:spPr>
      </p:pic>
      <p:pic>
        <p:nvPicPr>
          <p:cNvPr id="14" name="Picture Placeholder 43" descr="A logo for a children's commission&#10;&#10;AI-generated content may be incorrect.">
            <a:extLst>
              <a:ext uri="{FF2B5EF4-FFF2-40B4-BE49-F238E27FC236}">
                <a16:creationId xmlns:a16="http://schemas.microsoft.com/office/drawing/2014/main" id="{148AE1C5-C21A-F6C7-A576-27BB3359A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61" b="23285"/>
          <a:stretch>
            <a:fillRect/>
          </a:stretch>
        </p:blipFill>
        <p:spPr>
          <a:xfrm>
            <a:off x="4778714" y="5338128"/>
            <a:ext cx="1982338" cy="146181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88000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214C-B9D9-BD35-1EB8-5FCD6B3F8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0857-3439-4C6C-AE55-7D8D83DE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Etholiad</a:t>
            </a:r>
            <a:r>
              <a:rPr lang="en-GB" dirty="0"/>
              <a:t> Y Senedd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49818-441F-BEBB-05AF-21A95D45C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Char char="•"/>
            </a:pPr>
            <a:r>
              <a:rPr lang="en-GB" dirty="0" err="1">
                <a:latin typeface="Montserrat ExtraLight"/>
              </a:rPr>
              <a:t>Bydd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etholiad</a:t>
            </a:r>
            <a:r>
              <a:rPr lang="en-GB" dirty="0">
                <a:latin typeface="Montserrat ExtraLight"/>
              </a:rPr>
              <a:t> Y Senedd </a:t>
            </a:r>
            <a:r>
              <a:rPr lang="en-GB" dirty="0" err="1">
                <a:latin typeface="Montserrat ExtraLight"/>
              </a:rPr>
              <a:t>yn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cael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ei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gynnal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ar</a:t>
            </a:r>
            <a:r>
              <a:rPr lang="en-GB" dirty="0">
                <a:latin typeface="Montserrat ExtraLight"/>
              </a:rPr>
              <a:t> </a:t>
            </a:r>
            <a:r>
              <a:rPr lang="en-GB" b="1" dirty="0" err="1">
                <a:latin typeface="Montserrat ExtraLight"/>
              </a:rPr>
              <a:t>ddydd</a:t>
            </a:r>
            <a:r>
              <a:rPr lang="en-GB" b="1" dirty="0">
                <a:latin typeface="Montserrat ExtraLight"/>
              </a:rPr>
              <a:t> </a:t>
            </a:r>
            <a:r>
              <a:rPr lang="en-GB" b="1" dirty="0" err="1">
                <a:latin typeface="Montserrat ExtraLight"/>
              </a:rPr>
              <a:t>Iau</a:t>
            </a:r>
            <a:r>
              <a:rPr lang="en-GB" b="1" dirty="0">
                <a:latin typeface="Montserrat ExtraLight"/>
              </a:rPr>
              <a:t> 7 Mai 2026</a:t>
            </a:r>
          </a:p>
          <a:p>
            <a:pPr marL="285750" indent="-285750">
              <a:buChar char="•"/>
            </a:pPr>
            <a:r>
              <a:rPr lang="en-GB" dirty="0" err="1">
                <a:latin typeface="Montserrat ExtraLight"/>
              </a:rPr>
              <a:t>Gallwch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bleidleisio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os</a:t>
            </a:r>
            <a:r>
              <a:rPr lang="en-GB" dirty="0">
                <a:latin typeface="Montserrat ExtraLight"/>
              </a:rPr>
              <a:t> i </a:t>
            </a:r>
            <a:r>
              <a:rPr lang="en-GB" dirty="0" err="1">
                <a:latin typeface="Montserrat ExtraLight"/>
              </a:rPr>
              <a:t>chi’n</a:t>
            </a:r>
            <a:r>
              <a:rPr lang="en-GB" dirty="0">
                <a:latin typeface="Montserrat ExtraLight"/>
              </a:rPr>
              <a:t> 16 a </a:t>
            </a:r>
            <a:r>
              <a:rPr lang="en-GB" dirty="0" err="1">
                <a:latin typeface="Montserrat ExtraLight"/>
              </a:rPr>
              <a:t>dros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ar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ddiwrnod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pleidleisio</a:t>
            </a:r>
            <a:r>
              <a:rPr lang="en-GB" dirty="0">
                <a:latin typeface="Montserrat ExtraLight"/>
              </a:rPr>
              <a:t> ac </a:t>
            </a:r>
            <a:r>
              <a:rPr lang="en-GB" dirty="0" err="1">
                <a:latin typeface="Montserrat ExtraLight"/>
              </a:rPr>
              <a:t>yn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byw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yng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Nghymru</a:t>
            </a:r>
            <a:endParaRPr lang="en-GB" dirty="0">
              <a:latin typeface="Montserrat ExtraLight"/>
            </a:endParaRPr>
          </a:p>
          <a:p>
            <a:pPr marL="285750" indent="-285750">
              <a:buChar char="•"/>
            </a:pPr>
            <a:r>
              <a:rPr lang="en-GB" dirty="0">
                <a:latin typeface="Montserrat ExtraLight"/>
              </a:rPr>
              <a:t>I </a:t>
            </a:r>
            <a:r>
              <a:rPr lang="en-GB" dirty="0" err="1">
                <a:latin typeface="Montserrat ExtraLight"/>
              </a:rPr>
              <a:t>fwrw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pleidlais</a:t>
            </a:r>
            <a:r>
              <a:rPr lang="en-GB" dirty="0">
                <a:latin typeface="Montserrat ExtraLight"/>
              </a:rPr>
              <a:t>, </a:t>
            </a:r>
            <a:r>
              <a:rPr lang="en-GB" dirty="0" err="1">
                <a:latin typeface="Montserrat ExtraLight"/>
              </a:rPr>
              <a:t>mae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angen</a:t>
            </a:r>
            <a:r>
              <a:rPr lang="en-GB" dirty="0">
                <a:latin typeface="Montserrat ExtraLight"/>
              </a:rPr>
              <a:t> </a:t>
            </a:r>
            <a:r>
              <a:rPr lang="en-GB" b="1" dirty="0" err="1">
                <a:latin typeface="Montserrat ExtraLight"/>
              </a:rPr>
              <a:t>cofrestru</a:t>
            </a:r>
            <a:r>
              <a:rPr lang="en-GB" b="1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erbyn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canol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nos</a:t>
            </a:r>
            <a:r>
              <a:rPr lang="en-GB" dirty="0">
                <a:latin typeface="Montserrat ExtraLight"/>
              </a:rPr>
              <a:t> </a:t>
            </a:r>
            <a:r>
              <a:rPr lang="en-GB" dirty="0" err="1">
                <a:latin typeface="Montserrat ExtraLight"/>
              </a:rPr>
              <a:t>ar</a:t>
            </a:r>
            <a:r>
              <a:rPr lang="en-GB" dirty="0">
                <a:latin typeface="Montserrat ExtraLight"/>
              </a:rPr>
              <a:t> 20 Ebrill 2026.</a:t>
            </a:r>
          </a:p>
          <a:p>
            <a:pPr marL="285750" indent="-285750">
              <a:buChar char="•"/>
            </a:pPr>
            <a:r>
              <a:rPr lang="en-GB" dirty="0" err="1"/>
              <a:t>Mae’r</a:t>
            </a:r>
            <a:r>
              <a:rPr lang="en-GB" dirty="0"/>
              <a:t> Senedd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penderfyniadau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faterion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arnoch</a:t>
            </a:r>
            <a:r>
              <a:rPr lang="en-GB" dirty="0"/>
              <a:t> chi </a:t>
            </a:r>
            <a:r>
              <a:rPr lang="en-GB" dirty="0" err="1"/>
              <a:t>a’ch</a:t>
            </a:r>
            <a:r>
              <a:rPr lang="en-GB" dirty="0"/>
              <a:t> </a:t>
            </a:r>
            <a:r>
              <a:rPr lang="en-GB" dirty="0" err="1"/>
              <a:t>cymuned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41F3A38-C28B-CF82-8677-3A2BE7492C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>
          <a:xfrm>
            <a:off x="7321227" y="101033"/>
            <a:ext cx="4047264" cy="4938206"/>
          </a:xfrm>
        </p:spPr>
      </p:pic>
      <p:pic>
        <p:nvPicPr>
          <p:cNvPr id="4" name="Picture Placeholder 29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8AD6FD6-6016-F2BE-E18B-9A9074D99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52350" y="4817363"/>
            <a:ext cx="1998160" cy="2038265"/>
          </a:xfrm>
          <a:prstGeom prst="rect">
            <a:avLst/>
          </a:prstGeom>
        </p:spPr>
      </p:pic>
      <p:pic>
        <p:nvPicPr>
          <p:cNvPr id="8" name="Picture Placeholder 43" descr="A logo for a children's commission&#10;&#10;AI-generated content may be incorrect.">
            <a:extLst>
              <a:ext uri="{FF2B5EF4-FFF2-40B4-BE49-F238E27FC236}">
                <a16:creationId xmlns:a16="http://schemas.microsoft.com/office/drawing/2014/main" id="{8BC3C732-2FB4-3C99-7059-1A282B46C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6979" y="4952537"/>
            <a:ext cx="1991514" cy="1905505"/>
          </a:xfrm>
          <a:prstGeom prst="flowChartConnector">
            <a:avLst/>
          </a:prstGeom>
        </p:spPr>
      </p:pic>
      <p:pic>
        <p:nvPicPr>
          <p:cNvPr id="10" name="Picture Placeholder 23" descr="A black and white logo&#10;&#10;AI-generated content may be incorrect.">
            <a:extLst>
              <a:ext uri="{FF2B5EF4-FFF2-40B4-BE49-F238E27FC236}">
                <a16:creationId xmlns:a16="http://schemas.microsoft.com/office/drawing/2014/main" id="{E79113C8-9FED-31ED-218D-26B4E40674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84228" y="4663948"/>
            <a:ext cx="2469394" cy="2489448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E38CDAC-89F9-CD87-7C91-B29CC111DAD9}"/>
              </a:ext>
            </a:extLst>
          </p:cNvPr>
          <p:cNvSpPr txBox="1">
            <a:spLocks/>
          </p:cNvSpPr>
          <p:nvPr/>
        </p:nvSpPr>
        <p:spPr>
          <a:xfrm>
            <a:off x="371475" y="5909889"/>
            <a:ext cx="4712454" cy="851690"/>
          </a:xfrm>
          <a:prstGeom prst="rect">
            <a:avLst/>
          </a:prstGeom>
          <a:solidFill>
            <a:schemeClr val="accent3"/>
          </a:solidFill>
        </p:spPr>
        <p:txBody>
          <a:bodyPr lIns="0" tIns="18000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41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ACF24-D168-594B-972D-90F7F6376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618A-0B83-5B95-06D6-FC174EF6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Etholiad</a:t>
            </a:r>
            <a:r>
              <a:rPr lang="en-GB" dirty="0"/>
              <a:t> Y </a:t>
            </a:r>
            <a:r>
              <a:rPr lang="en-GB" dirty="0" err="1"/>
              <a:t>Sendd</a:t>
            </a:r>
            <a:r>
              <a:rPr lang="en-GB" dirty="0"/>
              <a:t>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27142-892C-6FC1-A1E2-0EB7965EF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a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nhw'n</a:t>
            </a:r>
            <a:r>
              <a:rPr lang="en-GB" dirty="0"/>
              <a:t> </a:t>
            </a:r>
            <a:r>
              <a:rPr lang="en-GB" dirty="0" err="1"/>
              <a:t>berthnasol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etholiad</a:t>
            </a:r>
            <a:r>
              <a:rPr lang="en-GB" dirty="0"/>
              <a:t>? </a:t>
            </a:r>
          </a:p>
          <a:p>
            <a:pPr marL="342900" indent="-342900">
              <a:buAutoNum type="arabicPeriod"/>
            </a:pPr>
            <a:r>
              <a:rPr lang="en-GB" dirty="0"/>
              <a:t>Beth </a:t>
            </a:r>
            <a:r>
              <a:rPr lang="en-GB" dirty="0" err="1"/>
              <a:t>mae'r</a:t>
            </a:r>
            <a:r>
              <a:rPr lang="en-GB" dirty="0"/>
              <a:t> Senedd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? </a:t>
            </a:r>
          </a:p>
          <a:p>
            <a:pPr marL="342900" indent="-342900">
              <a:buAutoNum type="arabicPeriod"/>
            </a:pPr>
            <a:r>
              <a:rPr lang="en-GB" dirty="0"/>
              <a:t>Sut </a:t>
            </a:r>
            <a:r>
              <a:rPr lang="en-GB" dirty="0" err="1"/>
              <a:t>allwch</a:t>
            </a:r>
            <a:r>
              <a:rPr lang="en-GB" dirty="0"/>
              <a:t> chi </a:t>
            </a:r>
            <a:r>
              <a:rPr lang="en-GB" dirty="0" err="1"/>
              <a:t>bleidleisio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0B3E3B5-086C-AAB4-3ABD-14FA23AE2A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>
          <a:xfrm>
            <a:off x="7321227" y="101033"/>
            <a:ext cx="4047264" cy="4938206"/>
          </a:xfrm>
        </p:spPr>
      </p:pic>
      <p:pic>
        <p:nvPicPr>
          <p:cNvPr id="4" name="Picture Placeholder 29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E864DAC-44DF-923F-E10C-36881A661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52350" y="4817363"/>
            <a:ext cx="1998160" cy="2038265"/>
          </a:xfrm>
          <a:prstGeom prst="rect">
            <a:avLst/>
          </a:prstGeom>
        </p:spPr>
      </p:pic>
      <p:pic>
        <p:nvPicPr>
          <p:cNvPr id="8" name="Picture Placeholder 43" descr="A logo for a children's commission&#10;&#10;AI-generated content may be incorrect.">
            <a:extLst>
              <a:ext uri="{FF2B5EF4-FFF2-40B4-BE49-F238E27FC236}">
                <a16:creationId xmlns:a16="http://schemas.microsoft.com/office/drawing/2014/main" id="{E8C52F12-772A-F31D-FBAC-1A4670030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6979" y="4952537"/>
            <a:ext cx="1991514" cy="1905505"/>
          </a:xfrm>
          <a:prstGeom prst="flowChartConnector">
            <a:avLst/>
          </a:prstGeom>
        </p:spPr>
      </p:pic>
      <p:pic>
        <p:nvPicPr>
          <p:cNvPr id="10" name="Picture Placeholder 23" descr="A black and white logo&#10;&#10;AI-generated content may be incorrect.">
            <a:extLst>
              <a:ext uri="{FF2B5EF4-FFF2-40B4-BE49-F238E27FC236}">
                <a16:creationId xmlns:a16="http://schemas.microsoft.com/office/drawing/2014/main" id="{EF8376EA-6703-A8E5-60CA-D98CADA89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84228" y="4663948"/>
            <a:ext cx="2469394" cy="2489448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460B721-0FF5-A9C4-4EBB-0FDD70934CE9}"/>
              </a:ext>
            </a:extLst>
          </p:cNvPr>
          <p:cNvSpPr txBox="1">
            <a:spLocks/>
          </p:cNvSpPr>
          <p:nvPr/>
        </p:nvSpPr>
        <p:spPr>
          <a:xfrm>
            <a:off x="371475" y="5909889"/>
            <a:ext cx="4712454" cy="851690"/>
          </a:xfrm>
          <a:prstGeom prst="rect">
            <a:avLst/>
          </a:prstGeom>
          <a:solidFill>
            <a:schemeClr val="accent3"/>
          </a:solidFill>
        </p:spPr>
        <p:txBody>
          <a:bodyPr lIns="0" tIns="18000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01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C2C1C-136F-EED1-7F20-4E2C323C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B017BE4-6BB5-EB63-CB91-984A675D53F2}"/>
              </a:ext>
            </a:extLst>
          </p:cNvPr>
          <p:cNvGrpSpPr/>
          <p:nvPr/>
        </p:nvGrpSpPr>
        <p:grpSpPr>
          <a:xfrm>
            <a:off x="345742" y="1314165"/>
            <a:ext cx="11832468" cy="5608258"/>
            <a:chOff x="345742" y="1314165"/>
            <a:chExt cx="11832468" cy="56082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8C54DE3-88A9-78D1-46B3-FBFE98E161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6938" y="1314165"/>
              <a:ext cx="1845885" cy="1761828"/>
              <a:chOff x="-342874" y="-11125"/>
              <a:chExt cx="14570202" cy="13906705"/>
            </a:xfrm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F39D05CC-1C0E-D5B5-2A66-A6A865FDCDCC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5371997F-F703-909E-D2AF-8E157BFF4CFF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665" r="-24665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33FF533D-9351-99E1-38E8-0F49929AFD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95743" y="1314165"/>
              <a:ext cx="1845885" cy="1761828"/>
              <a:chOff x="-342874" y="-11125"/>
              <a:chExt cx="14570202" cy="13906705"/>
            </a:xfrm>
          </p:grpSpPr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19E8ACB9-574A-F5C8-CEC0-B1E53A1C9322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ECE58183-C02B-8661-6142-96BD1A3C1A81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922" r="-92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0BE3EDF2-0C23-AF71-0C87-5995E5C92C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4548" y="1314165"/>
              <a:ext cx="1845885" cy="1761828"/>
              <a:chOff x="-342874" y="-11125"/>
              <a:chExt cx="14570202" cy="13906705"/>
            </a:xfrm>
          </p:grpSpPr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82C05DF6-5F3F-CA41-D5AD-057EDEDFE431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0259CB8B-C214-5CA9-7795-A83A2D0FA8D4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223" r="223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28E69D38-1A23-2F46-E8A0-747A98C828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93352" y="1314165"/>
              <a:ext cx="1845885" cy="1761828"/>
              <a:chOff x="-342874" y="-11125"/>
              <a:chExt cx="14570202" cy="13906705"/>
            </a:xfrm>
          </p:grpSpPr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E1525723-85EE-1DCE-3EFC-AFDDF4772B08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491589B3-2E8C-6589-8D68-9AA43C3A6934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43BCF59C-049B-2BFC-14D5-1FE89DEFA0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42157" y="1314165"/>
              <a:ext cx="1845885" cy="1761828"/>
              <a:chOff x="-342874" y="-11125"/>
              <a:chExt cx="14570202" cy="13906705"/>
            </a:xfrm>
          </p:grpSpPr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29BC5430-DD53-574C-81AE-25F6D2678A56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A95A4307-ABF6-F59E-6261-F7599AF50B9B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134" r="-25134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515D2572-6C51-9B57-0A36-B4E8410EC6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5742" y="4100645"/>
              <a:ext cx="1845885" cy="1761828"/>
              <a:chOff x="-342874" y="-11125"/>
              <a:chExt cx="14570202" cy="13906705"/>
            </a:xfrm>
          </p:grpSpPr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7779499D-B938-36BD-C2A0-3DD0CC61E24C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B18088B3-89CD-663D-D90F-AFD0718D6CA6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4572" r="-2457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B0052ED6-FCDC-9AC6-54DC-F7C943414E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59400" y="4100645"/>
              <a:ext cx="1845885" cy="1761828"/>
              <a:chOff x="-342874" y="-11125"/>
              <a:chExt cx="14570202" cy="13906705"/>
            </a:xfrm>
          </p:grpSpPr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DEB9D66C-B94A-AA01-D211-8BA7A282C931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FF91E2DF-1871-9346-79F7-405ABD79FFC5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3FE1BA02-5B7E-F59F-6E7B-F592D8CE35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73058" y="4100645"/>
              <a:ext cx="1845885" cy="1761828"/>
              <a:chOff x="-342874" y="-11125"/>
              <a:chExt cx="14570202" cy="13906705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86A2D71F-679C-EEEF-2007-FD9A31212F37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D4968E85-456C-5529-D6C6-8741C8D7EA95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1109" r="-21109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5CA6BB3A-397E-23C5-F691-D3F60F8277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6716" y="4100645"/>
              <a:ext cx="1845885" cy="1761828"/>
              <a:chOff x="-342874" y="-11125"/>
              <a:chExt cx="14570202" cy="13906705"/>
            </a:xfrm>
          </p:grpSpPr>
          <p:sp>
            <p:nvSpPr>
              <p:cNvPr id="26" name="Freeform 28">
                <a:extLst>
                  <a:ext uri="{FF2B5EF4-FFF2-40B4-BE49-F238E27FC236}">
                    <a16:creationId xmlns:a16="http://schemas.microsoft.com/office/drawing/2014/main" id="{AA65D5AD-C6E2-EAB7-99A0-E36F248DBC1C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9">
                <a:extLst>
                  <a:ext uri="{FF2B5EF4-FFF2-40B4-BE49-F238E27FC236}">
                    <a16:creationId xmlns:a16="http://schemas.microsoft.com/office/drawing/2014/main" id="{6AB5072D-D463-AB73-B739-EE4B087ED77B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F5BF2A53-AAB2-849B-8682-940F423589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00374" y="4100645"/>
              <a:ext cx="1845885" cy="1761828"/>
              <a:chOff x="-342874" y="-11125"/>
              <a:chExt cx="14570202" cy="13906705"/>
            </a:xfrm>
          </p:grpSpPr>
          <p:sp>
            <p:nvSpPr>
              <p:cNvPr id="24" name="Freeform 31">
                <a:extLst>
                  <a:ext uri="{FF2B5EF4-FFF2-40B4-BE49-F238E27FC236}">
                    <a16:creationId xmlns:a16="http://schemas.microsoft.com/office/drawing/2014/main" id="{76E30F05-D2E2-5BBA-CE4B-FE2414F2F612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0C13FAF3-AEEC-4F78-C467-1807E2A5F43C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33">
              <a:extLst>
                <a:ext uri="{FF2B5EF4-FFF2-40B4-BE49-F238E27FC236}">
                  <a16:creationId xmlns:a16="http://schemas.microsoft.com/office/drawing/2014/main" id="{C01725E5-E20F-1776-66B8-355A4587C75A}"/>
                </a:ext>
              </a:extLst>
            </p:cNvPr>
            <p:cNvSpPr txBox="1"/>
            <p:nvPr/>
          </p:nvSpPr>
          <p:spPr>
            <a:xfrm>
              <a:off x="681786" y="3241675"/>
              <a:ext cx="1393356" cy="1049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</a:rPr>
                <a:t>Gofal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</a:rPr>
                <a:t> iechyd</a:t>
              </a:r>
            </a:p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79872E18-D8B2-B43A-D043-EAB7CA8C063E}"/>
                </a:ext>
              </a:extLst>
            </p:cNvPr>
            <p:cNvSpPr txBox="1"/>
            <p:nvPr/>
          </p:nvSpPr>
          <p:spPr>
            <a:xfrm>
              <a:off x="2789019" y="3241675"/>
              <a:ext cx="1787843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Esgidiau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5197D5DE-89CC-3F47-1910-104ED9C53ED8}"/>
                </a:ext>
              </a:extLst>
            </p:cNvPr>
            <p:cNvSpPr txBox="1"/>
            <p:nvPr/>
          </p:nvSpPr>
          <p:spPr>
            <a:xfrm>
              <a:off x="5701886" y="3241675"/>
              <a:ext cx="970118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Dillad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80794719-4523-E36E-554F-04B50D657197}"/>
                </a:ext>
              </a:extLst>
            </p:cNvPr>
            <p:cNvSpPr txBox="1"/>
            <p:nvPr/>
          </p:nvSpPr>
          <p:spPr>
            <a:xfrm>
              <a:off x="7989792" y="3241675"/>
              <a:ext cx="1416815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Addysg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id="{B7488950-8CC1-3127-40D0-E43BA13AF8AC}"/>
                </a:ext>
              </a:extLst>
            </p:cNvPr>
            <p:cNvSpPr txBox="1"/>
            <p:nvPr/>
          </p:nvSpPr>
          <p:spPr>
            <a:xfrm>
              <a:off x="10362095" y="3241675"/>
              <a:ext cx="1238111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Siocled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  <a:sym typeface="VAG Rounded Next"/>
              </a:endParaRPr>
            </a:p>
          </p:txBody>
        </p:sp>
        <p:sp>
          <p:nvSpPr>
            <p:cNvPr id="19" name="TextBox 38">
              <a:extLst>
                <a:ext uri="{FF2B5EF4-FFF2-40B4-BE49-F238E27FC236}">
                  <a16:creationId xmlns:a16="http://schemas.microsoft.com/office/drawing/2014/main" id="{78E03E33-56A8-979E-B50A-4E5DC137E11F}"/>
                </a:ext>
              </a:extLst>
            </p:cNvPr>
            <p:cNvSpPr txBox="1"/>
            <p:nvPr/>
          </p:nvSpPr>
          <p:spPr>
            <a:xfrm>
              <a:off x="351374" y="6026164"/>
              <a:ext cx="2307597" cy="6901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Lle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diogel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i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fyw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  <a:sym typeface="VAG Rounded Next"/>
              </a:endParaRPr>
            </a:p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0" name="TextBox 39">
              <a:extLst>
                <a:ext uri="{FF2B5EF4-FFF2-40B4-BE49-F238E27FC236}">
                  <a16:creationId xmlns:a16="http://schemas.microsoft.com/office/drawing/2014/main" id="{0F474F58-44F3-369B-85D3-8306716F72C7}"/>
                </a:ext>
              </a:extLst>
            </p:cNvPr>
            <p:cNvSpPr txBox="1"/>
            <p:nvPr/>
          </p:nvSpPr>
          <p:spPr>
            <a:xfrm>
              <a:off x="2948992" y="6026594"/>
              <a:ext cx="1686260" cy="690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799"/>
                </a:lnSpc>
              </a:pP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Ymuno a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chlybiau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1" name="TextBox 40">
              <a:extLst>
                <a:ext uri="{FF2B5EF4-FFF2-40B4-BE49-F238E27FC236}">
                  <a16:creationId xmlns:a16="http://schemas.microsoft.com/office/drawing/2014/main" id="{81D2B19C-EE17-1F5E-D122-AC1881BF925E}"/>
                </a:ext>
              </a:extLst>
            </p:cNvPr>
            <p:cNvSpPr txBox="1"/>
            <p:nvPr/>
          </p:nvSpPr>
          <p:spPr>
            <a:xfrm>
              <a:off x="5244548" y="6026164"/>
              <a:ext cx="1861265" cy="690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Gwefannau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Cymdeithasol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AFAF619C-7865-6549-6728-CCFFCD9FA406}"/>
                </a:ext>
              </a:extLst>
            </p:cNvPr>
            <p:cNvSpPr txBox="1"/>
            <p:nvPr/>
          </p:nvSpPr>
          <p:spPr>
            <a:xfrm>
              <a:off x="7580296" y="6026164"/>
              <a:ext cx="1861265" cy="690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Anrhegion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Penblwydd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3" name="TextBox 42">
              <a:extLst>
                <a:ext uri="{FF2B5EF4-FFF2-40B4-BE49-F238E27FC236}">
                  <a16:creationId xmlns:a16="http://schemas.microsoft.com/office/drawing/2014/main" id="{12D12DFF-01B8-EEDB-FAD6-0EF1B2C52FD2}"/>
                </a:ext>
              </a:extLst>
            </p:cNvPr>
            <p:cNvSpPr txBox="1"/>
            <p:nvPr/>
          </p:nvSpPr>
          <p:spPr>
            <a:xfrm>
              <a:off x="9668421" y="5873161"/>
              <a:ext cx="2509789" cy="1049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Gwrando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ar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beth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sydd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gennych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chi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ddweud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BD3A364E-F6DB-15B2-8EE9-269FF47A4DD4}"/>
              </a:ext>
            </a:extLst>
          </p:cNvPr>
          <p:cNvSpPr txBox="1">
            <a:spLocks/>
          </p:cNvSpPr>
          <p:nvPr/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Pa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hawliau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sydd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gennych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fel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pobl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ifanc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37608"/>
              </a:solidFill>
              <a:effectLst/>
              <a:uLnTx/>
              <a:uFillTx/>
              <a:latin typeface="Montserrat Alternates Black"/>
              <a:ea typeface="Calibri Light" panose="020F0302020204030204"/>
              <a:cs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48" name="Freeform 44" descr="A group of icons in a diamond shape&#10;&#10;AI-generated content may be incorrect.">
            <a:extLst>
              <a:ext uri="{FF2B5EF4-FFF2-40B4-BE49-F238E27FC236}">
                <a16:creationId xmlns:a16="http://schemas.microsoft.com/office/drawing/2014/main" id="{D94CD34B-97CE-ECCB-BA80-2D02AE903328}"/>
              </a:ext>
            </a:extLst>
          </p:cNvPr>
          <p:cNvSpPr/>
          <p:nvPr/>
        </p:nvSpPr>
        <p:spPr>
          <a:xfrm>
            <a:off x="11162584" y="108317"/>
            <a:ext cx="875245" cy="1004057"/>
          </a:xfrm>
          <a:custGeom>
            <a:avLst/>
            <a:gdLst/>
            <a:ahLst/>
            <a:cxnLst/>
            <a:rect l="l" t="t" r="r" b="b"/>
            <a:pathLst>
              <a:path w="1312867" h="1506085">
                <a:moveTo>
                  <a:pt x="0" y="0"/>
                </a:moveTo>
                <a:lnTo>
                  <a:pt x="1312866" y="0"/>
                </a:lnTo>
                <a:lnTo>
                  <a:pt x="1312866" y="1506085"/>
                </a:lnTo>
                <a:lnTo>
                  <a:pt x="0" y="1506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655" t="-6571" r="-121173" b="-8673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80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93AC2-797A-AFE8-7EFC-8742033B2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DD12CBD-A6A2-1513-41FE-581F2B19B11E}"/>
              </a:ext>
            </a:extLst>
          </p:cNvPr>
          <p:cNvGrpSpPr/>
          <p:nvPr/>
        </p:nvGrpSpPr>
        <p:grpSpPr>
          <a:xfrm>
            <a:off x="345742" y="1314165"/>
            <a:ext cx="11832468" cy="5608258"/>
            <a:chOff x="345742" y="1314165"/>
            <a:chExt cx="11832468" cy="56082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91CF2C-07E7-D8F0-2225-33C5EF2501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6938" y="1314165"/>
              <a:ext cx="1845885" cy="1761828"/>
              <a:chOff x="-342874" y="-11125"/>
              <a:chExt cx="14570202" cy="13906705"/>
            </a:xfrm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C3BD2921-EE0C-A3B6-62B6-934B4C4B1253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CF8A1BB3-C530-D4A7-0041-669912105F7D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665" r="-24665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2646EF9E-16C8-E6B6-04E8-6D4F6E7716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95743" y="1314165"/>
              <a:ext cx="1845885" cy="1761828"/>
              <a:chOff x="-342874" y="-11125"/>
              <a:chExt cx="14570202" cy="13906705"/>
            </a:xfrm>
          </p:grpSpPr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847E0234-6BAB-379F-0690-E3C1A1504B39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218F407A-D571-80DF-4A52-CE6DB2C20ADB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922" r="-92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41619F5D-C4C5-3907-AC6F-E12817D8DD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4548" y="1314165"/>
              <a:ext cx="1845885" cy="1761828"/>
              <a:chOff x="-342874" y="-11125"/>
              <a:chExt cx="14570202" cy="13906705"/>
            </a:xfrm>
          </p:grpSpPr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52639A44-BC7A-B3C4-8D3C-EB618ADCF3FD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C1DC74D6-4778-DB3E-7384-17F145B2DD43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223" r="223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60FF6079-7AB8-EEDC-21FE-07B9FF3E9D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93352" y="1314165"/>
              <a:ext cx="1845885" cy="1761828"/>
              <a:chOff x="-342874" y="-11125"/>
              <a:chExt cx="14570202" cy="13906705"/>
            </a:xfrm>
          </p:grpSpPr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4949A7B3-D781-911B-5914-ABD6CECDF2B2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7E070BC9-40D9-C9BC-2D01-BB36C2524F86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2EBD59FE-C3B5-72E7-1E62-7BAD2F8712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42157" y="1314165"/>
              <a:ext cx="1845885" cy="1761828"/>
              <a:chOff x="-342874" y="-11125"/>
              <a:chExt cx="14570202" cy="13906705"/>
            </a:xfrm>
          </p:grpSpPr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335D88DF-EDB3-BEFA-59C3-E9248642F47C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24A1A0E0-DBBC-CEE8-1DB3-59DFC2EFEA8E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134" r="-25134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A7B4B3C9-94AA-6B33-0950-E59F272386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5742" y="4100645"/>
              <a:ext cx="1845885" cy="1761828"/>
              <a:chOff x="-342874" y="-11125"/>
              <a:chExt cx="14570202" cy="13906705"/>
            </a:xfrm>
          </p:grpSpPr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E09770A-22A3-F1A8-F5AE-FD30AF72BA8D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739C0C03-05E2-0F90-328B-4568AD7DEBA8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4572" r="-2457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F1FDDEBE-7BDE-EBAC-8AC5-08727C5BF8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59400" y="4100645"/>
              <a:ext cx="1845885" cy="1761828"/>
              <a:chOff x="-342874" y="-11125"/>
              <a:chExt cx="14570202" cy="13906705"/>
            </a:xfrm>
          </p:grpSpPr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F85B29D-99CC-23EC-9BC7-DF0FDA37987B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4E7033DF-9355-3A08-C93B-4464C0851C7E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B9AD6327-BB23-CF6B-80E1-C5792961D5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73058" y="4100645"/>
              <a:ext cx="1845885" cy="1761828"/>
              <a:chOff x="-342874" y="-11125"/>
              <a:chExt cx="14570202" cy="13906705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5D074D3E-1653-E9C5-8557-ED41704C2BE8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E92E9398-DE60-A1EF-A5AF-625C488AB3C6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1109" r="-21109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F4648299-A2A9-C20F-68AC-5B2E728F29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6716" y="4100645"/>
              <a:ext cx="1845885" cy="1761828"/>
              <a:chOff x="-342874" y="-11125"/>
              <a:chExt cx="14570202" cy="13906705"/>
            </a:xfrm>
          </p:grpSpPr>
          <p:sp>
            <p:nvSpPr>
              <p:cNvPr id="26" name="Freeform 28">
                <a:extLst>
                  <a:ext uri="{FF2B5EF4-FFF2-40B4-BE49-F238E27FC236}">
                    <a16:creationId xmlns:a16="http://schemas.microsoft.com/office/drawing/2014/main" id="{2BE7158C-65EA-2C1E-C551-D4B1F45FED0C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9">
                <a:extLst>
                  <a:ext uri="{FF2B5EF4-FFF2-40B4-BE49-F238E27FC236}">
                    <a16:creationId xmlns:a16="http://schemas.microsoft.com/office/drawing/2014/main" id="{9ADC80B7-B13E-3A83-2AE7-D9069E67572E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8D1FA603-1499-9A20-5A41-B6A5F1D99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00374" y="4100645"/>
              <a:ext cx="1845885" cy="1761828"/>
              <a:chOff x="-342874" y="-11125"/>
              <a:chExt cx="14570202" cy="13906705"/>
            </a:xfrm>
          </p:grpSpPr>
          <p:sp>
            <p:nvSpPr>
              <p:cNvPr id="24" name="Freeform 31">
                <a:extLst>
                  <a:ext uri="{FF2B5EF4-FFF2-40B4-BE49-F238E27FC236}">
                    <a16:creationId xmlns:a16="http://schemas.microsoft.com/office/drawing/2014/main" id="{1F3D3156-7E32-A56F-F313-7F320EC5005F}"/>
                  </a:ext>
                </a:extLst>
              </p:cNvPr>
              <p:cNvSpPr/>
              <p:nvPr/>
            </p:nvSpPr>
            <p:spPr>
              <a:xfrm>
                <a:off x="-342874" y="-11125"/>
                <a:ext cx="14570202" cy="13906705"/>
              </a:xfrm>
              <a:custGeom>
                <a:avLst/>
                <a:gdLst/>
                <a:ahLst/>
                <a:cxnLst/>
                <a:rect l="l" t="t" r="r" b="b"/>
                <a:pathLst>
                  <a:path w="14570202" h="13906705">
                    <a:moveTo>
                      <a:pt x="7285101" y="11125"/>
                    </a:moveTo>
                    <a:cubicBezTo>
                      <a:pt x="4797487" y="0"/>
                      <a:pt x="2494061" y="1320743"/>
                      <a:pt x="1247030" y="3473245"/>
                    </a:cubicBezTo>
                    <a:cubicBezTo>
                      <a:pt x="0" y="5625748"/>
                      <a:pt x="0" y="8280957"/>
                      <a:pt x="1247030" y="10433459"/>
                    </a:cubicBezTo>
                    <a:cubicBezTo>
                      <a:pt x="2494061" y="12585962"/>
                      <a:pt x="4797487" y="13906705"/>
                      <a:pt x="7285101" y="13895580"/>
                    </a:cubicBezTo>
                    <a:cubicBezTo>
                      <a:pt x="9772716" y="13906705"/>
                      <a:pt x="12076142" y="12585962"/>
                      <a:pt x="13323172" y="10433459"/>
                    </a:cubicBezTo>
                    <a:cubicBezTo>
                      <a:pt x="14570202" y="8280957"/>
                      <a:pt x="14570202" y="5625748"/>
                      <a:pt x="13323172" y="3473245"/>
                    </a:cubicBezTo>
                    <a:cubicBezTo>
                      <a:pt x="12076142" y="1320743"/>
                      <a:pt x="9772716" y="0"/>
                      <a:pt x="7285101" y="1112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50387DD7-0E8E-C1AF-3D1F-EF13591C5C43}"/>
                  </a:ext>
                </a:extLst>
              </p:cNvPr>
              <p:cNvSpPr/>
              <p:nvPr/>
            </p:nvSpPr>
            <p:spPr>
              <a:xfrm>
                <a:off x="-254486" y="73238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3" y="10990"/>
                    </a:moveTo>
                    <a:cubicBezTo>
                      <a:pt x="4739280" y="0"/>
                      <a:pt x="2463801" y="1304718"/>
                      <a:pt x="1231900" y="3431105"/>
                    </a:cubicBezTo>
                    <a:cubicBezTo>
                      <a:pt x="0" y="5557493"/>
                      <a:pt x="0" y="8180486"/>
                      <a:pt x="1231900" y="10306873"/>
                    </a:cubicBezTo>
                    <a:cubicBezTo>
                      <a:pt x="2463801" y="12433261"/>
                      <a:pt x="4739280" y="13737979"/>
                      <a:pt x="7196713" y="13726989"/>
                    </a:cubicBezTo>
                    <a:cubicBezTo>
                      <a:pt x="9654147" y="13737979"/>
                      <a:pt x="11929626" y="12433261"/>
                      <a:pt x="13161527" y="10306873"/>
                    </a:cubicBezTo>
                    <a:cubicBezTo>
                      <a:pt x="14393428" y="8180486"/>
                      <a:pt x="14393428" y="5557493"/>
                      <a:pt x="13161527" y="3431105"/>
                    </a:cubicBezTo>
                    <a:cubicBezTo>
                      <a:pt x="11929626" y="1304718"/>
                      <a:pt x="9654147" y="0"/>
                      <a:pt x="7196713" y="1099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4712" r="-24712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33">
              <a:extLst>
                <a:ext uri="{FF2B5EF4-FFF2-40B4-BE49-F238E27FC236}">
                  <a16:creationId xmlns:a16="http://schemas.microsoft.com/office/drawing/2014/main" id="{9ACE708F-10E1-AFF9-97F9-4AA7A9745C19}"/>
                </a:ext>
              </a:extLst>
            </p:cNvPr>
            <p:cNvSpPr txBox="1"/>
            <p:nvPr/>
          </p:nvSpPr>
          <p:spPr>
            <a:xfrm>
              <a:off x="681786" y="3241675"/>
              <a:ext cx="1393356" cy="1049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</a:rPr>
                <a:t>Gofal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</a:rPr>
                <a:t> iechyd</a:t>
              </a:r>
            </a:p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C5DBDD3D-691F-B289-2271-214F4CADF8D1}"/>
                </a:ext>
              </a:extLst>
            </p:cNvPr>
            <p:cNvSpPr txBox="1"/>
            <p:nvPr/>
          </p:nvSpPr>
          <p:spPr>
            <a:xfrm>
              <a:off x="2789019" y="3241675"/>
              <a:ext cx="1787843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Esgidiau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DDBBD5D5-A082-CB43-2F7E-7EC9C18B60A4}"/>
                </a:ext>
              </a:extLst>
            </p:cNvPr>
            <p:cNvSpPr txBox="1"/>
            <p:nvPr/>
          </p:nvSpPr>
          <p:spPr>
            <a:xfrm>
              <a:off x="5701886" y="3241675"/>
              <a:ext cx="970118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Dillad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57B2B86F-8697-8182-68E3-96E730686AE3}"/>
                </a:ext>
              </a:extLst>
            </p:cNvPr>
            <p:cNvSpPr txBox="1"/>
            <p:nvPr/>
          </p:nvSpPr>
          <p:spPr>
            <a:xfrm>
              <a:off x="7989792" y="3241675"/>
              <a:ext cx="1416815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Addysg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id="{AE19B72D-BA85-F9CC-64D2-012DFDC68122}"/>
                </a:ext>
              </a:extLst>
            </p:cNvPr>
            <p:cNvSpPr txBox="1"/>
            <p:nvPr/>
          </p:nvSpPr>
          <p:spPr>
            <a:xfrm>
              <a:off x="10362095" y="3241675"/>
              <a:ext cx="1238111" cy="33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Siocled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  <a:sym typeface="VAG Rounded Next"/>
              </a:endParaRPr>
            </a:p>
          </p:txBody>
        </p:sp>
        <p:sp>
          <p:nvSpPr>
            <p:cNvPr id="19" name="TextBox 38">
              <a:extLst>
                <a:ext uri="{FF2B5EF4-FFF2-40B4-BE49-F238E27FC236}">
                  <a16:creationId xmlns:a16="http://schemas.microsoft.com/office/drawing/2014/main" id="{DC4F3101-0BBE-23E7-FC43-B1D362DB4678}"/>
                </a:ext>
              </a:extLst>
            </p:cNvPr>
            <p:cNvSpPr txBox="1"/>
            <p:nvPr/>
          </p:nvSpPr>
          <p:spPr>
            <a:xfrm>
              <a:off x="351374" y="6026164"/>
              <a:ext cx="2307597" cy="6901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Lle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diogel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i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fyw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  <a:sym typeface="VAG Rounded Next"/>
              </a:endParaRPr>
            </a:p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0" name="TextBox 39">
              <a:extLst>
                <a:ext uri="{FF2B5EF4-FFF2-40B4-BE49-F238E27FC236}">
                  <a16:creationId xmlns:a16="http://schemas.microsoft.com/office/drawing/2014/main" id="{23F27238-E610-9274-96BD-7051CA9D8AA9}"/>
                </a:ext>
              </a:extLst>
            </p:cNvPr>
            <p:cNvSpPr txBox="1"/>
            <p:nvPr/>
          </p:nvSpPr>
          <p:spPr>
            <a:xfrm>
              <a:off x="2948992" y="6026594"/>
              <a:ext cx="1686260" cy="690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799"/>
                </a:lnSpc>
              </a:pP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Ymuno a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chlybiau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1" name="TextBox 40">
              <a:extLst>
                <a:ext uri="{FF2B5EF4-FFF2-40B4-BE49-F238E27FC236}">
                  <a16:creationId xmlns:a16="http://schemas.microsoft.com/office/drawing/2014/main" id="{C11546E7-AFB7-72C0-1CF6-092D3EF37AC4}"/>
                </a:ext>
              </a:extLst>
            </p:cNvPr>
            <p:cNvSpPr txBox="1"/>
            <p:nvPr/>
          </p:nvSpPr>
          <p:spPr>
            <a:xfrm>
              <a:off x="5244548" y="6026164"/>
              <a:ext cx="1861265" cy="690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Gwefannau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Cymdeithasol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27502CC8-5398-9997-2F60-7EF1AC91AE9C}"/>
                </a:ext>
              </a:extLst>
            </p:cNvPr>
            <p:cNvSpPr txBox="1"/>
            <p:nvPr/>
          </p:nvSpPr>
          <p:spPr>
            <a:xfrm>
              <a:off x="7580296" y="6026164"/>
              <a:ext cx="1861265" cy="690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Anrhegion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/>
                  <a:ea typeface="VAG Rounded Next"/>
                  <a:cs typeface="VAG Rounded Next"/>
                  <a:sym typeface="VAG Rounded Next"/>
                </a:rPr>
                <a:t>Penblwydd</a:t>
              </a:r>
              <a:endPara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Light"/>
                <a:ea typeface="VAG Rounded Next"/>
                <a:cs typeface="VAG Rounded Next"/>
              </a:endParaRPr>
            </a:p>
          </p:txBody>
        </p:sp>
        <p:sp>
          <p:nvSpPr>
            <p:cNvPr id="23" name="TextBox 42">
              <a:extLst>
                <a:ext uri="{FF2B5EF4-FFF2-40B4-BE49-F238E27FC236}">
                  <a16:creationId xmlns:a16="http://schemas.microsoft.com/office/drawing/2014/main" id="{B9B7E72F-C493-4FA4-99E4-DDD02B65DFE4}"/>
                </a:ext>
              </a:extLst>
            </p:cNvPr>
            <p:cNvSpPr txBox="1"/>
            <p:nvPr/>
          </p:nvSpPr>
          <p:spPr>
            <a:xfrm>
              <a:off x="9668421" y="5873161"/>
              <a:ext cx="2509789" cy="1049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Gwrando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ar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beth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sydd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gennych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chi </a:t>
              </a:r>
              <a:r>
                <a:rPr kumimoji="0" lang="en-US" sz="19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ddweud</a:t>
              </a:r>
              <a:r>
                <a:rPr kumimoji="0" lang="en-US" sz="19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Light" panose="00000300000000000000" pitchFamily="2" charset="0"/>
                  <a:ea typeface="VAG Rounded Next"/>
                  <a:cs typeface="VAG Rounded Next"/>
                  <a:sym typeface="VAG Rounded Next"/>
                </a:rPr>
                <a:t> </a:t>
              </a: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3761996A-E67F-4CC8-432B-64631B3B1B3D}"/>
              </a:ext>
            </a:extLst>
          </p:cNvPr>
          <p:cNvSpPr txBox="1">
            <a:spLocks/>
          </p:cNvSpPr>
          <p:nvPr/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Pa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hawliau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sydd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gennych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fel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pobl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ifanc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7608"/>
                </a:solidFill>
                <a:effectLst/>
                <a:uLnTx/>
                <a:uFillTx/>
                <a:latin typeface="Montserrat Alternates Black"/>
                <a:ea typeface="Calibri Light" panose="020F0302020204030204"/>
                <a:cs typeface="Calibri Light" panose="020F0302020204030204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48" name="Freeform 44" descr="A group of icons in a diamond shape&#10;&#10;AI-generated content may be incorrect.">
            <a:extLst>
              <a:ext uri="{FF2B5EF4-FFF2-40B4-BE49-F238E27FC236}">
                <a16:creationId xmlns:a16="http://schemas.microsoft.com/office/drawing/2014/main" id="{B942E404-D2A9-B580-4E92-E8766AD0EF38}"/>
              </a:ext>
            </a:extLst>
          </p:cNvPr>
          <p:cNvSpPr/>
          <p:nvPr/>
        </p:nvSpPr>
        <p:spPr>
          <a:xfrm>
            <a:off x="11162584" y="108317"/>
            <a:ext cx="875245" cy="1004057"/>
          </a:xfrm>
          <a:custGeom>
            <a:avLst/>
            <a:gdLst/>
            <a:ahLst/>
            <a:cxnLst/>
            <a:rect l="l" t="t" r="r" b="b"/>
            <a:pathLst>
              <a:path w="1312867" h="1506085">
                <a:moveTo>
                  <a:pt x="0" y="0"/>
                </a:moveTo>
                <a:lnTo>
                  <a:pt x="1312866" y="0"/>
                </a:lnTo>
                <a:lnTo>
                  <a:pt x="1312866" y="1506085"/>
                </a:lnTo>
                <a:lnTo>
                  <a:pt x="0" y="1506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655" t="-6571" r="-121173" b="-8673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45">
            <a:extLst>
              <a:ext uri="{FF2B5EF4-FFF2-40B4-BE49-F238E27FC236}">
                <a16:creationId xmlns:a16="http://schemas.microsoft.com/office/drawing/2014/main" id="{A546A4E7-AB10-004C-157B-FA7E7C96E2BE}"/>
              </a:ext>
            </a:extLst>
          </p:cNvPr>
          <p:cNvSpPr/>
          <p:nvPr/>
        </p:nvSpPr>
        <p:spPr>
          <a:xfrm>
            <a:off x="144629" y="1127213"/>
            <a:ext cx="2350185" cy="2135731"/>
          </a:xfrm>
          <a:custGeom>
            <a:avLst/>
            <a:gdLst/>
            <a:ahLst/>
            <a:cxnLst/>
            <a:rect l="l" t="t" r="r" b="b"/>
            <a:pathLst>
              <a:path w="3525278" h="3203597">
                <a:moveTo>
                  <a:pt x="0" y="0"/>
                </a:moveTo>
                <a:lnTo>
                  <a:pt x="3525278" y="0"/>
                </a:lnTo>
                <a:lnTo>
                  <a:pt x="3525278" y="3203596"/>
                </a:lnTo>
                <a:lnTo>
                  <a:pt x="0" y="3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  <p:sp>
        <p:nvSpPr>
          <p:cNvPr id="3" name="Freeform 45">
            <a:extLst>
              <a:ext uri="{FF2B5EF4-FFF2-40B4-BE49-F238E27FC236}">
                <a16:creationId xmlns:a16="http://schemas.microsoft.com/office/drawing/2014/main" id="{CAFFD258-880C-1471-B11E-36335BA7F037}"/>
              </a:ext>
            </a:extLst>
          </p:cNvPr>
          <p:cNvSpPr/>
          <p:nvPr/>
        </p:nvSpPr>
        <p:spPr>
          <a:xfrm>
            <a:off x="4942557" y="1127212"/>
            <a:ext cx="2350185" cy="2135731"/>
          </a:xfrm>
          <a:custGeom>
            <a:avLst/>
            <a:gdLst/>
            <a:ahLst/>
            <a:cxnLst/>
            <a:rect l="l" t="t" r="r" b="b"/>
            <a:pathLst>
              <a:path w="3525278" h="3203597">
                <a:moveTo>
                  <a:pt x="0" y="0"/>
                </a:moveTo>
                <a:lnTo>
                  <a:pt x="3525278" y="0"/>
                </a:lnTo>
                <a:lnTo>
                  <a:pt x="3525278" y="3203596"/>
                </a:lnTo>
                <a:lnTo>
                  <a:pt x="0" y="3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736F014E-D7AA-656C-3C75-6B313ACB7B0A}"/>
              </a:ext>
            </a:extLst>
          </p:cNvPr>
          <p:cNvSpPr/>
          <p:nvPr/>
        </p:nvSpPr>
        <p:spPr>
          <a:xfrm>
            <a:off x="7516548" y="1127211"/>
            <a:ext cx="2350185" cy="2135731"/>
          </a:xfrm>
          <a:custGeom>
            <a:avLst/>
            <a:gdLst/>
            <a:ahLst/>
            <a:cxnLst/>
            <a:rect l="l" t="t" r="r" b="b"/>
            <a:pathLst>
              <a:path w="3525278" h="3203597">
                <a:moveTo>
                  <a:pt x="0" y="0"/>
                </a:moveTo>
                <a:lnTo>
                  <a:pt x="3525278" y="0"/>
                </a:lnTo>
                <a:lnTo>
                  <a:pt x="3525278" y="3203596"/>
                </a:lnTo>
                <a:lnTo>
                  <a:pt x="0" y="3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  <p:sp>
        <p:nvSpPr>
          <p:cNvPr id="47" name="Freeform 45">
            <a:extLst>
              <a:ext uri="{FF2B5EF4-FFF2-40B4-BE49-F238E27FC236}">
                <a16:creationId xmlns:a16="http://schemas.microsoft.com/office/drawing/2014/main" id="{D4D69D7B-398A-F828-55B8-7FAF46765236}"/>
              </a:ext>
            </a:extLst>
          </p:cNvPr>
          <p:cNvSpPr/>
          <p:nvPr/>
        </p:nvSpPr>
        <p:spPr>
          <a:xfrm>
            <a:off x="144628" y="3913693"/>
            <a:ext cx="2350185" cy="2135731"/>
          </a:xfrm>
          <a:custGeom>
            <a:avLst/>
            <a:gdLst/>
            <a:ahLst/>
            <a:cxnLst/>
            <a:rect l="l" t="t" r="r" b="b"/>
            <a:pathLst>
              <a:path w="3525278" h="3203597">
                <a:moveTo>
                  <a:pt x="0" y="0"/>
                </a:moveTo>
                <a:lnTo>
                  <a:pt x="3525278" y="0"/>
                </a:lnTo>
                <a:lnTo>
                  <a:pt x="3525278" y="3203596"/>
                </a:lnTo>
                <a:lnTo>
                  <a:pt x="0" y="3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id="{2AC27F6A-95CC-AE6A-3B1C-5ADC8722F346}"/>
              </a:ext>
            </a:extLst>
          </p:cNvPr>
          <p:cNvSpPr/>
          <p:nvPr/>
        </p:nvSpPr>
        <p:spPr>
          <a:xfrm>
            <a:off x="2539563" y="3922599"/>
            <a:ext cx="2350185" cy="2135731"/>
          </a:xfrm>
          <a:custGeom>
            <a:avLst/>
            <a:gdLst/>
            <a:ahLst/>
            <a:cxnLst/>
            <a:rect l="l" t="t" r="r" b="b"/>
            <a:pathLst>
              <a:path w="3525278" h="3203597">
                <a:moveTo>
                  <a:pt x="0" y="0"/>
                </a:moveTo>
                <a:lnTo>
                  <a:pt x="3525278" y="0"/>
                </a:lnTo>
                <a:lnTo>
                  <a:pt x="3525278" y="3203596"/>
                </a:lnTo>
                <a:lnTo>
                  <a:pt x="0" y="3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4EB37029-E1A7-AE0D-E353-A8FF2FC4C344}"/>
              </a:ext>
            </a:extLst>
          </p:cNvPr>
          <p:cNvSpPr/>
          <p:nvPr/>
        </p:nvSpPr>
        <p:spPr>
          <a:xfrm>
            <a:off x="9717271" y="3890433"/>
            <a:ext cx="2350185" cy="2135731"/>
          </a:xfrm>
          <a:custGeom>
            <a:avLst/>
            <a:gdLst/>
            <a:ahLst/>
            <a:cxnLst/>
            <a:rect l="l" t="t" r="r" b="b"/>
            <a:pathLst>
              <a:path w="3525278" h="3203597">
                <a:moveTo>
                  <a:pt x="0" y="0"/>
                </a:moveTo>
                <a:lnTo>
                  <a:pt x="3525278" y="0"/>
                </a:lnTo>
                <a:lnTo>
                  <a:pt x="3525278" y="3203596"/>
                </a:lnTo>
                <a:lnTo>
                  <a:pt x="0" y="3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373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 rot="6361300">
            <a:off x="10456548" y="17292"/>
            <a:ext cx="850966" cy="1727850"/>
          </a:xfrm>
          <a:custGeom>
            <a:avLst/>
            <a:gdLst/>
            <a:ahLst/>
            <a:cxnLst/>
            <a:rect l="l" t="t" r="r" b="b"/>
            <a:pathLst>
              <a:path w="1276449" h="2591775">
                <a:moveTo>
                  <a:pt x="0" y="0"/>
                </a:moveTo>
                <a:lnTo>
                  <a:pt x="1276449" y="0"/>
                </a:lnTo>
                <a:lnTo>
                  <a:pt x="1276449" y="2591775"/>
                </a:lnTo>
                <a:lnTo>
                  <a:pt x="0" y="2591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 rot="7828678">
            <a:off x="-11632" y="2896739"/>
            <a:ext cx="1648766" cy="4875384"/>
          </a:xfrm>
          <a:custGeom>
            <a:avLst/>
            <a:gdLst/>
            <a:ahLst/>
            <a:cxnLst/>
            <a:rect l="l" t="t" r="r" b="b"/>
            <a:pathLst>
              <a:path w="2473149" h="7313076">
                <a:moveTo>
                  <a:pt x="0" y="0"/>
                </a:moveTo>
                <a:lnTo>
                  <a:pt x="2473149" y="0"/>
                </a:lnTo>
                <a:lnTo>
                  <a:pt x="2473149" y="7313076"/>
                </a:lnTo>
                <a:lnTo>
                  <a:pt x="0" y="731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pic>
        <p:nvPicPr>
          <p:cNvPr id="6" name="Online Media 5" descr="Your right to have a say - Senedd Election">
            <a:hlinkClick r:id="" action="ppaction://media"/>
            <a:extLst>
              <a:ext uri="{FF2B5EF4-FFF2-40B4-BE49-F238E27FC236}">
                <a16:creationId xmlns:a16="http://schemas.microsoft.com/office/drawing/2014/main" id="{AE10B352-D017-9195-32B7-DD681A2891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65200" y="635000"/>
            <a:ext cx="9890265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building with a roof&#10;&#10;AI-generated content may be incorrect.">
            <a:extLst>
              <a:ext uri="{FF2B5EF4-FFF2-40B4-BE49-F238E27FC236}">
                <a16:creationId xmlns:a16="http://schemas.microsoft.com/office/drawing/2014/main" id="{CE88ACE8-68C3-4D53-5DA4-313398E7A0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1" r="27091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40007-1488-8960-4E74-D6DA022C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Montserrat Alternates Black"/>
                <a:ea typeface="Roboto"/>
                <a:cs typeface="Roboto"/>
              </a:rPr>
              <a:t>Beth </a:t>
            </a:r>
            <a:r>
              <a:rPr lang="en-GB" b="1" dirty="0" err="1">
                <a:latin typeface="Montserrat Alternates Black"/>
                <a:ea typeface="Roboto"/>
                <a:cs typeface="Roboto"/>
              </a:rPr>
              <a:t>mae'r</a:t>
            </a:r>
            <a:r>
              <a:rPr lang="en-GB" b="1" dirty="0">
                <a:latin typeface="Montserrat Alternates Black"/>
                <a:ea typeface="Roboto"/>
                <a:cs typeface="Roboto"/>
              </a:rPr>
              <a:t> Senedd </a:t>
            </a:r>
            <a:r>
              <a:rPr lang="en-GB" b="1" dirty="0" err="1">
                <a:latin typeface="Montserrat Alternates Black"/>
                <a:ea typeface="Roboto"/>
                <a:cs typeface="Roboto"/>
              </a:rPr>
              <a:t>yn</a:t>
            </a:r>
            <a:r>
              <a:rPr lang="en-GB" b="1" dirty="0">
                <a:latin typeface="Montserrat Alternates Black"/>
                <a:ea typeface="Roboto"/>
                <a:cs typeface="Roboto"/>
              </a:rPr>
              <a:t> </a:t>
            </a:r>
            <a:r>
              <a:rPr lang="en-GB" b="1" dirty="0" err="1">
                <a:latin typeface="Montserrat Alternates Black"/>
                <a:ea typeface="Roboto"/>
                <a:cs typeface="Roboto"/>
              </a:rPr>
              <a:t>ei</a:t>
            </a:r>
            <a:r>
              <a:rPr lang="en-GB" b="1" dirty="0">
                <a:latin typeface="Montserrat Alternates Black"/>
                <a:ea typeface="Roboto"/>
                <a:cs typeface="Roboto"/>
              </a:rPr>
              <a:t> </a:t>
            </a:r>
            <a:r>
              <a:rPr lang="en-GB" b="1" dirty="0" err="1">
                <a:latin typeface="Montserrat Alternates Black"/>
                <a:ea typeface="Roboto"/>
                <a:cs typeface="Roboto"/>
              </a:rPr>
              <a:t>wneud</a:t>
            </a:r>
            <a:r>
              <a:rPr lang="en-GB" b="1" dirty="0">
                <a:latin typeface="Montserrat Alternates Black"/>
                <a:ea typeface="Roboto"/>
                <a:cs typeface="Roboto"/>
              </a:rPr>
              <a:t>?</a:t>
            </a:r>
            <a:endParaRPr lang="en-US" b="1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1CDF4-77FB-A913-EBD5-C4B4CDE59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 err="1">
                <a:latin typeface="Montserrat ExtraLight"/>
                <a:ea typeface="Roboto"/>
                <a:cs typeface="Roboto"/>
              </a:rPr>
              <a:t>Cynrychioli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pobl</a:t>
            </a:r>
            <a:r>
              <a:rPr lang="en-GB" dirty="0">
                <a:latin typeface="Montserrat ExtraLight"/>
                <a:ea typeface="Roboto"/>
                <a:cs typeface="Roboto"/>
              </a:rPr>
              <a:t> a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buddiannau</a:t>
            </a:r>
            <a:r>
              <a:rPr lang="en-GB" dirty="0">
                <a:latin typeface="Montserrat ExtraLight"/>
                <a:ea typeface="Roboto"/>
                <a:cs typeface="Roboto"/>
              </a:rPr>
              <a:t> Cymru</a:t>
            </a:r>
            <a:endParaRPr lang="en-US" dirty="0">
              <a:latin typeface="Montserrat ExtraLight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 err="1">
                <a:latin typeface="Montserrat ExtraLight"/>
                <a:ea typeface="Roboto"/>
                <a:cs typeface="Roboto"/>
              </a:rPr>
              <a:t>Sicrhau</a:t>
            </a:r>
            <a:r>
              <a:rPr lang="en-GB" dirty="0">
                <a:latin typeface="Montserrat ExtraLight"/>
                <a:ea typeface="Roboto"/>
                <a:cs typeface="Roboto"/>
              </a:rPr>
              <a:t> bod y Llywodraeth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yn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gwneud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ei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gwaith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yn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iawn</a:t>
            </a:r>
            <a:r>
              <a:rPr lang="en-GB" dirty="0">
                <a:latin typeface="Montserrat ExtraLight"/>
                <a:ea typeface="Roboto"/>
                <a:cs typeface="Roboto"/>
              </a:rPr>
              <a:t>.</a:t>
            </a:r>
            <a:endParaRPr lang="en-US" dirty="0">
              <a:latin typeface="Montserrat ExtraLight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Montserrat ExtraLight"/>
                <a:ea typeface="Roboto"/>
                <a:cs typeface="Roboto"/>
              </a:rPr>
              <a:t>Creu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rheolau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ar</a:t>
            </a:r>
            <a:r>
              <a:rPr lang="en-GB" dirty="0">
                <a:latin typeface="Montserrat ExtraLight"/>
                <a:ea typeface="Roboto"/>
                <a:cs typeface="Roboto"/>
              </a:rPr>
              <a:t>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gyfer</a:t>
            </a:r>
            <a:r>
              <a:rPr lang="en-GB" dirty="0">
                <a:latin typeface="Montserrat ExtraLight"/>
                <a:ea typeface="Roboto"/>
                <a:cs typeface="Roboto"/>
              </a:rPr>
              <a:t> Cymru (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cyfreithiau</a:t>
            </a:r>
            <a:r>
              <a:rPr lang="en-GB" dirty="0">
                <a:latin typeface="Montserrat ExtraLight"/>
                <a:ea typeface="Roboto"/>
                <a:cs typeface="Roboto"/>
              </a:rPr>
              <a:t>)</a:t>
            </a:r>
            <a:endParaRPr lang="en-US" dirty="0">
              <a:latin typeface="Montserrat ExtraLight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Montserrat ExtraLight"/>
                <a:ea typeface="Roboto"/>
                <a:cs typeface="Roboto"/>
              </a:rPr>
              <a:t>Pasio </a:t>
            </a:r>
            <a:r>
              <a:rPr lang="en-GB" dirty="0" err="1">
                <a:latin typeface="Montserrat ExtraLight"/>
                <a:ea typeface="Roboto"/>
                <a:cs typeface="Roboto"/>
              </a:rPr>
              <a:t>trethi</a:t>
            </a:r>
            <a:endParaRPr lang="en-US" dirty="0" err="1">
              <a:latin typeface="Montserrat ExtraLigh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66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757B23F-E706-0050-8565-10A5768B23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r="16726"/>
          <a:stretch>
            <a:fillRect/>
          </a:stretch>
        </p:blipFill>
        <p:spPr>
          <a:xfrm>
            <a:off x="8329876" y="2796435"/>
            <a:ext cx="2700000" cy="2700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04A1074-2B95-33E6-C364-44B9F3E6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kern="0" dirty="0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Beth </a:t>
            </a:r>
            <a:r>
              <a:rPr lang="en-GB" b="1" kern="0" dirty="0" err="1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yw</a:t>
            </a:r>
            <a:r>
              <a:rPr lang="en-GB" b="1" kern="0" dirty="0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 </a:t>
            </a:r>
            <a:r>
              <a:rPr lang="en-GB" b="1" kern="0" dirty="0" err="1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cyfrifoldeb</a:t>
            </a:r>
            <a:r>
              <a:rPr lang="en-GB" b="1" kern="0" dirty="0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 y Senedd, ac am </a:t>
            </a:r>
            <a:r>
              <a:rPr lang="en-GB" b="1" kern="0" dirty="0" err="1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beth</a:t>
            </a:r>
            <a:r>
              <a:rPr lang="en-GB" b="1" kern="0" dirty="0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 </a:t>
            </a:r>
            <a:r>
              <a:rPr lang="en-GB" b="1" kern="0" dirty="0" err="1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ydych</a:t>
            </a:r>
            <a:r>
              <a:rPr lang="en-GB" b="1" kern="0" dirty="0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 </a:t>
            </a:r>
            <a:r>
              <a:rPr lang="en-GB" b="1" kern="0" dirty="0" err="1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chi'n</a:t>
            </a:r>
            <a:r>
              <a:rPr lang="en-GB" b="1" kern="0" dirty="0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 </a:t>
            </a:r>
            <a:r>
              <a:rPr lang="en-GB" b="1" kern="0" dirty="0" err="1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pleidleisio</a:t>
            </a:r>
            <a:r>
              <a:rPr lang="en-GB" b="1" kern="0" dirty="0">
                <a:solidFill>
                  <a:srgbClr val="E6791E"/>
                </a:solidFill>
                <a:latin typeface="Montserrat Alternates Black"/>
                <a:ea typeface="Roboto"/>
                <a:cs typeface="Roboto"/>
              </a:rPr>
              <a:t>?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3A4E1A-B0ED-37FE-286A-46A89702C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Senedd y </a:t>
            </a:r>
            <a:r>
              <a:rPr lang="en-GB" dirty="0" err="1"/>
              <a:t>Deyrnas</a:t>
            </a:r>
            <a:r>
              <a:rPr lang="en-GB" dirty="0"/>
              <a:t> </a:t>
            </a:r>
            <a:r>
              <a:rPr lang="en-GB" dirty="0" err="1"/>
              <a:t>Unedig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F46AB6-7425-FE78-F81F-9330F6306A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Senedd Cymru</a:t>
            </a:r>
          </a:p>
        </p:txBody>
      </p:sp>
      <p:pic>
        <p:nvPicPr>
          <p:cNvPr id="3" name="Picture 4" descr="Download Map Of Wales - Wales Map Clipart - Png Download (#5515620 ...">
            <a:extLst>
              <a:ext uri="{FF2B5EF4-FFF2-40B4-BE49-F238E27FC236}">
                <a16:creationId xmlns:a16="http://schemas.microsoft.com/office/drawing/2014/main" id="{02AB8C02-BA94-A317-BDE4-643F8F8B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14" y="2916008"/>
            <a:ext cx="2084192" cy="25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6B3AE19-B7C1-B264-9A4A-C49D082890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>
          <a:xfrm>
            <a:off x="2531338" y="2796435"/>
            <a:ext cx="2700000" cy="2700000"/>
          </a:xfrm>
        </p:spPr>
      </p:pic>
      <p:pic>
        <p:nvPicPr>
          <p:cNvPr id="2" name="Picture 4" descr="UK Map PNG Transparent Images - PNG All">
            <a:extLst>
              <a:ext uri="{FF2B5EF4-FFF2-40B4-BE49-F238E27FC236}">
                <a16:creationId xmlns:a16="http://schemas.microsoft.com/office/drawing/2014/main" id="{4DF51B09-F37E-6888-1DD0-9C195BD7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2" y="2856222"/>
            <a:ext cx="2131657" cy="25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72609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41863A9-6F81-9D79-EE1E-EDD0695E54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Yr Iaith </a:t>
            </a:r>
            <a:r>
              <a:rPr lang="en-GB" dirty="0" err="1"/>
              <a:t>Gymraeg</a:t>
            </a:r>
            <a:endParaRPr lang="en-US" dirty="0" err="1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C3C8D20-0365-8EC6-D540-B1BF7C5FAE2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D89E1AC-22DB-0970-1ABF-9A675D4235F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A977BD2C-EA00-4065-B4E5-79F2BB06F45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BF4659A8-4300-E4BD-F3B8-EE579CB5E0B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1F3D6776-99CE-0770-BFB2-DCCE2C230C6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09EE1183-1FEE-9874-EDB2-2707132282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9" b="49"/>
          <a:stretch/>
        </p:blipFill>
        <p:spPr/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0581DFC-E090-9F27-1B0F-ACF319786DF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Budd-</a:t>
            </a:r>
            <a:r>
              <a:rPr lang="en-GB" dirty="0" err="1"/>
              <a:t>daliadau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86749BB-C9CF-0BC9-66CA-C293124F86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Chwaraeon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F62CD5-DA52-20EF-2A37-EF04880B38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>
                <a:ea typeface="+mj-lt"/>
                <a:cs typeface="+mj-lt"/>
              </a:rPr>
              <a:t>Twristiaeth</a:t>
            </a:r>
            <a:endParaRPr lang="en-US" dirty="0" err="1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567F8E6-9DC2-7ED6-6ED6-69C219A05D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 err="1"/>
              <a:t>Gofal</a:t>
            </a:r>
            <a:r>
              <a:rPr lang="en-GB" dirty="0"/>
              <a:t> Iechyd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61C18AC-B7C0-77A5-87C3-4994E1EA599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Bwyd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72A191A-2542-C8A8-8469-8AA1EACDF03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 err="1"/>
              <a:t>Mewnfudo</a:t>
            </a:r>
          </a:p>
        </p:txBody>
      </p:sp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23AF5845-22E3-5B8D-71A9-8A2864831FBE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40E8BAEE-4501-6F81-E235-577619A0BD71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ACC27B92-CBF2-EF54-EC4E-25DDC9D1CC9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8201D987-B63E-FE5A-2C52-CB0396067A7C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7388E849-4331-2067-DB4D-69126D0787A0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/>
      </p:pic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7370FD91-4CBF-76F2-5650-F794DB77D22E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/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F801AC4-CBB5-766C-B0F7-95E36F9AA5D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Yr Amgylchedd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327A4E69-D43E-6C49-B907-7B37CA2FCD7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 err="1"/>
              <a:t>Addysg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87DBF48-5C14-DA1F-978C-159F5C9F397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Cyfryngau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E9127875-AB75-4131-8918-C03515FA2B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 err="1"/>
              <a:t>Cynlluniau</a:t>
            </a:r>
            <a:r>
              <a:rPr lang="en-GB" dirty="0"/>
              <a:t> Tai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0A42BBE-0F73-E24A-CABA-D9F15BBD9D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 dirty="0" err="1"/>
              <a:t>Troseddu</a:t>
            </a:r>
            <a:r>
              <a:rPr lang="en-GB" dirty="0"/>
              <a:t> a </a:t>
            </a:r>
            <a:r>
              <a:rPr lang="en-GB" dirty="0" err="1"/>
              <a:t>Heddlu</a:t>
            </a:r>
          </a:p>
        </p:txBody>
      </p:sp>
    </p:spTree>
    <p:extLst>
      <p:ext uri="{BB962C8B-B14F-4D97-AF65-F5344CB8AC3E}">
        <p14:creationId xmlns:p14="http://schemas.microsoft.com/office/powerpoint/2010/main" val="16907868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-pumpkin">
  <a:themeElements>
    <a:clrScheme name="Anthracite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ce-pumpkin-white">
  <a:themeElements>
    <a:clrScheme name="Anthracite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lid-pumpkin-white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C90774"/>
      </a:hlink>
      <a:folHlink>
        <a:srgbClr val="C90774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olid-pumpkin-white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C90774"/>
      </a:hlink>
      <a:folHlink>
        <a:srgbClr val="C90774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38D2AC86A4C4FBC3DEA60853DAB7C" ma:contentTypeVersion="22" ma:contentTypeDescription="Create a new document." ma:contentTypeScope="" ma:versionID="83de3a5a30d6dca9a2ec8db8ecb5066a">
  <xsd:schema xmlns:xsd="http://www.w3.org/2001/XMLSchema" xmlns:xs="http://www.w3.org/2001/XMLSchema" xmlns:p="http://schemas.microsoft.com/office/2006/metadata/properties" xmlns:ns2="8e9a2c76-77bf-443e-b601-56a0286b3d6b" xmlns:ns3="fc39eb25-3250-4c66-9fa1-7554f5d86945" targetNamespace="http://schemas.microsoft.com/office/2006/metadata/properties" ma:root="true" ma:fieldsID="78e38309e0eb3e64caf9b2fb6e1b4595" ns2:_="" ns3:_="">
    <xsd:import namespace="8e9a2c76-77bf-443e-b601-56a0286b3d6b"/>
    <xsd:import namespace="fc39eb25-3250-4c66-9fa1-7554f5d86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humbnail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a2c76-77bf-443e-b601-56a0286b3d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Thumbnail" ma:index="20" nillable="true" ma:displayName="Thumbnail" ma:format="Thumbnail" ma:internalName="Thumbnail">
      <xsd:simpleType>
        <xsd:restriction base="dms:Unknow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49ea267-a9ad-47e9-8981-8b6467ce4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9eb25-3250-4c66-9fa1-7554f5d86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9e2a6f-036f-490a-b496-09be9062b99e}" ma:internalName="TaxCatchAll" ma:showField="CatchAllData" ma:web="fc39eb25-3250-4c66-9fa1-7554f5d869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39eb25-3250-4c66-9fa1-7554f5d86945" xsi:nil="true"/>
    <Thumbnail xmlns="8e9a2c76-77bf-443e-b601-56a0286b3d6b" xsi:nil="true"/>
    <lcf76f155ced4ddcb4097134ff3c332f xmlns="8e9a2c76-77bf-443e-b601-56a0286b3d6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C3BC58-6B40-40D2-803C-C6898EDC1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9a2c76-77bf-443e-b601-56a0286b3d6b"/>
    <ds:schemaRef ds:uri="fc39eb25-3250-4c66-9fa1-7554f5d86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9913AA-6154-415A-B91F-3C879A79ED9D}">
  <ds:schemaRefs>
    <ds:schemaRef ds:uri="http://purl.org/dc/terms/"/>
    <ds:schemaRef ds:uri="http://schemas.microsoft.com/office/infopath/2007/PartnerControls"/>
    <ds:schemaRef ds:uri="8e9a2c76-77bf-443e-b601-56a0286b3d6b"/>
    <ds:schemaRef ds:uri="http://schemas.microsoft.com/office/2006/documentManagement/types"/>
    <ds:schemaRef ds:uri="http://schemas.microsoft.com/office/2006/metadata/properties"/>
    <ds:schemaRef ds:uri="fc39eb25-3250-4c66-9fa1-7554f5d86945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5C4F63D-165B-4BD7-A9C0-D305B5F41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1361</Words>
  <Application>Microsoft Office PowerPoint</Application>
  <PresentationFormat>Widescreen</PresentationFormat>
  <Paragraphs>153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Montserrat ExtraBold</vt:lpstr>
      <vt:lpstr>Roboto</vt:lpstr>
      <vt:lpstr>Calibri</vt:lpstr>
      <vt:lpstr>Montserrat Alternates Black</vt:lpstr>
      <vt:lpstr>Montserrat Light</vt:lpstr>
      <vt:lpstr>Wingdings,Sans-Serif</vt:lpstr>
      <vt:lpstr>Montserrat Alternates</vt:lpstr>
      <vt:lpstr>Montserrat</vt:lpstr>
      <vt:lpstr>Montserrat ExtraLight</vt:lpstr>
      <vt:lpstr>Segoe UI Web (West European)</vt:lpstr>
      <vt:lpstr>Wingdings</vt:lpstr>
      <vt:lpstr>Calibri Light</vt:lpstr>
      <vt:lpstr>Arial</vt:lpstr>
      <vt:lpstr>Office Theme</vt:lpstr>
      <vt:lpstr>Slice-pumpkin</vt:lpstr>
      <vt:lpstr>Slice-pumpkin-white</vt:lpstr>
      <vt:lpstr>Solid-pumpkin-white</vt:lpstr>
      <vt:lpstr>1_Solid-pumpkin-white</vt:lpstr>
      <vt:lpstr>Etholiad y Senedd 2026</vt:lpstr>
      <vt:lpstr>Etholiad Y Senedd 2026</vt:lpstr>
      <vt:lpstr>Etholiad Y Sendd 2026</vt:lpstr>
      <vt:lpstr>PowerPoint Presentation</vt:lpstr>
      <vt:lpstr>PowerPoint Presentation</vt:lpstr>
      <vt:lpstr>PowerPoint Presentation</vt:lpstr>
      <vt:lpstr>Beth mae'r Senedd yn ei wneud?</vt:lpstr>
      <vt:lpstr>Beth yw cyfrifoldeb y Senedd, ac am beth ydych chi'n pleidleisio?</vt:lpstr>
      <vt:lpstr>PowerPoint Presentation</vt:lpstr>
      <vt:lpstr>PowerPoint Presentation</vt:lpstr>
      <vt:lpstr>Aelodau o'r Senedd</vt:lpstr>
      <vt:lpstr>Dros bwy ydw i’n pleidleisio?</vt:lpstr>
      <vt:lpstr>How many 16-17 year olds are registered to vote in Wales?</vt:lpstr>
      <vt:lpstr>Sut i baratoi</vt:lpstr>
      <vt:lpstr>Sut i bleidleisio</vt:lpstr>
      <vt:lpstr> Unrhyw gwestiynau?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Draper-Orr, Robert (Staff Comisiwn y Senedd - Senedd Commission Staff)</cp:lastModifiedBy>
  <cp:revision>691</cp:revision>
  <dcterms:created xsi:type="dcterms:W3CDTF">2021-02-10T12:48:52Z</dcterms:created>
  <dcterms:modified xsi:type="dcterms:W3CDTF">2025-10-07T13:00:28Z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0x010100F1E38D2AC86A4C4FBC3DEA60853DAB7C</vt:lpwstr>
  </property>
  <property fmtid="{D5CDD505-2E9C-101B-9397-08002B2CF9AE}" pid="3" name="_dlc_DocIdItemGuid">
    <vt:lpwstr>658abd2c-06a8-4796-917d-0ba0d6047232</vt:lpwstr>
  </property>
  <property fmtid="{D5CDD505-2E9C-101B-9397-08002B2CF9AE}" pid="4" name="MediaServiceImageTags">
    <vt:lpwstr/>
  </property>
</Properties>
</file>