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0" r:id="rId5"/>
    <p:sldMasterId id="2147483750" r:id="rId6"/>
  </p:sldMasterIdLst>
  <p:notesMasterIdLst>
    <p:notesMasterId r:id="rId29"/>
  </p:notesMasterIdLst>
  <p:sldIdLst>
    <p:sldId id="313" r:id="rId7"/>
    <p:sldId id="396" r:id="rId8"/>
    <p:sldId id="338" r:id="rId9"/>
    <p:sldId id="300" r:id="rId10"/>
    <p:sldId id="363" r:id="rId11"/>
    <p:sldId id="364" r:id="rId12"/>
    <p:sldId id="341" r:id="rId13"/>
    <p:sldId id="371" r:id="rId14"/>
    <p:sldId id="339" r:id="rId15"/>
    <p:sldId id="340" r:id="rId16"/>
    <p:sldId id="378" r:id="rId17"/>
    <p:sldId id="375" r:id="rId18"/>
    <p:sldId id="345" r:id="rId19"/>
    <p:sldId id="343" r:id="rId20"/>
    <p:sldId id="372" r:id="rId21"/>
    <p:sldId id="379" r:id="rId22"/>
    <p:sldId id="374" r:id="rId23"/>
    <p:sldId id="346" r:id="rId24"/>
    <p:sldId id="321" r:id="rId25"/>
    <p:sldId id="361" r:id="rId26"/>
    <p:sldId id="362" r:id="rId27"/>
    <p:sldId id="3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571BF721-483A-754D-F6A4-66EBC7169D96}" name="Helen Clark" initials="HC" userId="S::HClark@electoralcommission.org.uk::25982c10-e956-4431-8d3a-216a24c97af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201" autoAdjust="0"/>
  </p:normalViewPr>
  <p:slideViewPr>
    <p:cSldViewPr snapToGrid="0">
      <p:cViewPr varScale="1">
        <p:scale>
          <a:sx n="65" d="100"/>
          <a:sy n="65" d="100"/>
        </p:scale>
        <p:origin x="15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grave, Elin (Staff Comisiwn y Senedd - Senedd Commission Staff)" userId="ac122304-d03c-4b1d-b8b2-1ebbe7ea0ce0" providerId="ADAL" clId="{A342167A-E809-4ED2-A069-27CD5D9AAFD3}"/>
    <pc:docChg chg="modSld">
      <pc:chgData name="Hargrave, Elin (Staff Comisiwn y Senedd - Senedd Commission Staff)" userId="ac122304-d03c-4b1d-b8b2-1ebbe7ea0ce0" providerId="ADAL" clId="{A342167A-E809-4ED2-A069-27CD5D9AAFD3}" dt="2025-10-01T13:11:37.541" v="0" actId="20577"/>
      <pc:docMkLst>
        <pc:docMk/>
      </pc:docMkLst>
      <pc:sldChg chg="modSp mod">
        <pc:chgData name="Hargrave, Elin (Staff Comisiwn y Senedd - Senedd Commission Staff)" userId="ac122304-d03c-4b1d-b8b2-1ebbe7ea0ce0" providerId="ADAL" clId="{A342167A-E809-4ED2-A069-27CD5D9AAFD3}" dt="2025-10-01T13:11:37.541" v="0" actId="20577"/>
        <pc:sldMkLst>
          <pc:docMk/>
          <pc:sldMk cId="2772537529" sldId="396"/>
        </pc:sldMkLst>
        <pc:spChg chg="mod">
          <ac:chgData name="Hargrave, Elin (Staff Comisiwn y Senedd - Senedd Commission Staff)" userId="ac122304-d03c-4b1d-b8b2-1ebbe7ea0ce0" providerId="ADAL" clId="{A342167A-E809-4ED2-A069-27CD5D9AAFD3}" dt="2025-10-01T13:11:37.541" v="0" actId="20577"/>
          <ac:spMkLst>
            <pc:docMk/>
            <pc:sldMk cId="2772537529" sldId="396"/>
            <ac:spMk id="6" creationId="{44D7C3C4-0C38-744A-9A63-7E347DA3A1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A47FD-5A4B-4DEC-8399-556E29DDB14C}"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B0883-7360-457B-95FC-B95FFC23DC56}" type="slidenum">
              <a:rPr lang="en-GB" smtClean="0"/>
              <a:t>‹#›</a:t>
            </a:fld>
            <a:endParaRPr lang="en-GB"/>
          </a:p>
        </p:txBody>
      </p:sp>
    </p:spTree>
    <p:extLst>
      <p:ext uri="{BB962C8B-B14F-4D97-AF65-F5344CB8AC3E}">
        <p14:creationId xmlns:p14="http://schemas.microsoft.com/office/powerpoint/2010/main" val="176454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v.uk/register-to-vo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200" b="0" i="0" kern="1200" dirty="0">
                <a:solidFill>
                  <a:schemeClr val="tx1"/>
                </a:solidFill>
                <a:effectLst/>
                <a:latin typeface="+mn-lt"/>
                <a:ea typeface="+mn-ea"/>
                <a:cs typeface="+mn-cs"/>
              </a:rPr>
              <a:t>Bydd y gweithgareddau nesaf yn canolbwyntio ar sut i gofrestru a bwrw eich pleidlais yn etholiad y Senedd.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0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Trafodwch</a:t>
            </a:r>
            <a:r>
              <a:rPr lang="en-US" dirty="0"/>
              <a:t> yr </a:t>
            </a:r>
            <a:r>
              <a:rPr lang="en-US" dirty="0" err="1"/>
              <a:t>atebion</a:t>
            </a:r>
            <a:r>
              <a:rPr lang="en-US" dirty="0"/>
              <a:t> </a:t>
            </a:r>
            <a:r>
              <a:rPr lang="en-US" dirty="0" err="1"/>
              <a:t>cywir</a:t>
            </a:r>
            <a:r>
              <a:rPr lang="en-US" dirty="0"/>
              <a:t>.</a:t>
            </a:r>
          </a:p>
          <a:p>
            <a:endParaRPr lang="en-US" dirty="0"/>
          </a:p>
          <a:p>
            <a:r>
              <a:rPr lang="en-US" dirty="0" err="1"/>
              <a:t>Egluriadau</a:t>
            </a:r>
            <a:r>
              <a:rPr lang="en-US" dirty="0"/>
              <a:t> </a:t>
            </a:r>
            <a:r>
              <a:rPr lang="en-US" dirty="0" err="1"/>
              <a:t>ar</a:t>
            </a:r>
            <a:r>
              <a:rPr lang="en-US" dirty="0"/>
              <a:t> </a:t>
            </a:r>
            <a:r>
              <a:rPr lang="en-US" dirty="0" err="1"/>
              <a:t>gyfer</a:t>
            </a:r>
            <a:r>
              <a:rPr lang="en-US" dirty="0"/>
              <a:t> y </a:t>
            </a:r>
            <a:r>
              <a:rPr lang="en-US" dirty="0" err="1"/>
              <a:t>datganiadauanghywir</a:t>
            </a:r>
            <a:endParaRPr lang="en-US" dirty="0"/>
          </a:p>
          <a:p>
            <a:r>
              <a:rPr lang="en-US" dirty="0"/>
              <a:t>1. </a:t>
            </a:r>
            <a:r>
              <a:rPr lang="en-US" dirty="0" err="1"/>
              <a:t>Nid</a:t>
            </a:r>
            <a:r>
              <a:rPr lang="en-US" dirty="0"/>
              <a:t> </a:t>
            </a:r>
            <a:r>
              <a:rPr lang="en-US" dirty="0" err="1"/>
              <a:t>oes</a:t>
            </a:r>
            <a:r>
              <a:rPr lang="en-US" dirty="0"/>
              <a:t> </a:t>
            </a:r>
            <a:r>
              <a:rPr lang="en-US" dirty="0" err="1"/>
              <a:t>angen</a:t>
            </a:r>
            <a:r>
              <a:rPr lang="en-US" dirty="0"/>
              <a:t> </a:t>
            </a:r>
            <a:r>
              <a:rPr lang="en-US" dirty="0" err="1"/>
              <a:t>caniatâd</a:t>
            </a:r>
            <a:r>
              <a:rPr lang="en-US" dirty="0"/>
              <a:t> </a:t>
            </a:r>
            <a:r>
              <a:rPr lang="en-US" dirty="0" err="1"/>
              <a:t>unrhyw</a:t>
            </a:r>
            <a:r>
              <a:rPr lang="en-US" dirty="0"/>
              <a:t> un </a:t>
            </a:r>
            <a:r>
              <a:rPr lang="en-US" dirty="0" err="1"/>
              <a:t>arnoch</a:t>
            </a:r>
            <a:r>
              <a:rPr lang="en-US" dirty="0"/>
              <a:t> </a:t>
            </a:r>
            <a:r>
              <a:rPr lang="en-US" dirty="0" err="1"/>
              <a:t>i</a:t>
            </a:r>
            <a:r>
              <a:rPr lang="en-US" dirty="0"/>
              <a:t> </a:t>
            </a:r>
            <a:r>
              <a:rPr lang="en-US" dirty="0" err="1"/>
              <a:t>bleidleisio</a:t>
            </a:r>
            <a:r>
              <a:rPr lang="en-US" dirty="0"/>
              <a:t> – </a:t>
            </a:r>
            <a:r>
              <a:rPr lang="en-US" dirty="0" err="1"/>
              <a:t>os</a:t>
            </a:r>
            <a:r>
              <a:rPr lang="en-US" dirty="0"/>
              <a:t> </a:t>
            </a:r>
            <a:r>
              <a:rPr lang="en-US" dirty="0" err="1"/>
              <a:t>ydych</a:t>
            </a:r>
            <a:r>
              <a:rPr lang="en-US" dirty="0"/>
              <a:t> </a:t>
            </a:r>
            <a:r>
              <a:rPr lang="en-US" dirty="0" err="1"/>
              <a:t>chi'n</a:t>
            </a:r>
            <a:r>
              <a:rPr lang="en-US" dirty="0"/>
              <a:t> </a:t>
            </a:r>
            <a:r>
              <a:rPr lang="en-US" dirty="0" err="1"/>
              <a:t>gymwys</a:t>
            </a:r>
            <a:r>
              <a:rPr lang="en-US" dirty="0"/>
              <a:t> ac </a:t>
            </a:r>
            <a:r>
              <a:rPr lang="en-US" dirty="0" err="1"/>
              <a:t>wedi</a:t>
            </a:r>
            <a:r>
              <a:rPr lang="en-US" dirty="0"/>
              <a:t> </a:t>
            </a:r>
            <a:r>
              <a:rPr lang="en-US" dirty="0" err="1"/>
              <a:t>cofrestru</a:t>
            </a:r>
            <a:r>
              <a:rPr lang="en-US" dirty="0"/>
              <a:t>, </a:t>
            </a:r>
            <a:r>
              <a:rPr lang="en-US" dirty="0" err="1"/>
              <a:t>mae'n</a:t>
            </a:r>
            <a:r>
              <a:rPr lang="en-US" dirty="0"/>
              <a:t> </a:t>
            </a:r>
            <a:r>
              <a:rPr lang="en-US" dirty="0" err="1"/>
              <a:t>hawl</a:t>
            </a:r>
            <a:r>
              <a:rPr lang="en-US" dirty="0"/>
              <a:t> </a:t>
            </a:r>
            <a:r>
              <a:rPr lang="en-US" dirty="0" err="1"/>
              <a:t>gennych</a:t>
            </a:r>
            <a:r>
              <a:rPr lang="en-US" dirty="0"/>
              <a:t> chi.</a:t>
            </a:r>
          </a:p>
          <a:p>
            <a:r>
              <a:rPr lang="en-US" dirty="0"/>
              <a:t>2. </a:t>
            </a:r>
            <a:r>
              <a:rPr lang="en-US" dirty="0" err="1"/>
              <a:t>Mewn</a:t>
            </a:r>
            <a:r>
              <a:rPr lang="en-US" dirty="0"/>
              <a:t> </a:t>
            </a:r>
            <a:r>
              <a:rPr lang="en-US" dirty="0" err="1"/>
              <a:t>etholiadau'r</a:t>
            </a:r>
            <a:r>
              <a:rPr lang="en-US" dirty="0"/>
              <a:t> Senedd, </a:t>
            </a:r>
            <a:r>
              <a:rPr lang="en-US" dirty="0" err="1"/>
              <a:t>nid</a:t>
            </a:r>
            <a:r>
              <a:rPr lang="en-US" dirty="0"/>
              <a:t> </a:t>
            </a:r>
            <a:r>
              <a:rPr lang="en-US" dirty="0" err="1"/>
              <a:t>oes</a:t>
            </a:r>
            <a:r>
              <a:rPr lang="en-US" dirty="0"/>
              <a:t> </a:t>
            </a:r>
            <a:r>
              <a:rPr lang="en-US" dirty="0" err="1"/>
              <a:t>angen</a:t>
            </a:r>
            <a:r>
              <a:rPr lang="en-US" dirty="0"/>
              <a:t> ID </a:t>
            </a:r>
            <a:r>
              <a:rPr lang="en-US" dirty="0" err="1"/>
              <a:t>llun</a:t>
            </a:r>
            <a:r>
              <a:rPr lang="en-US" dirty="0"/>
              <a:t> </a:t>
            </a:r>
            <a:r>
              <a:rPr lang="en-US" dirty="0" err="1"/>
              <a:t>arnoch</a:t>
            </a:r>
            <a:r>
              <a:rPr lang="en-US" dirty="0"/>
              <a:t> chi – dim </a:t>
            </a:r>
            <a:r>
              <a:rPr lang="en-US" dirty="0" err="1"/>
              <a:t>ond</a:t>
            </a:r>
            <a:r>
              <a:rPr lang="en-US" dirty="0"/>
              <a:t> </a:t>
            </a:r>
            <a:r>
              <a:rPr lang="en-US" dirty="0" err="1"/>
              <a:t>eich</a:t>
            </a:r>
            <a:r>
              <a:rPr lang="en-US" dirty="0"/>
              <a:t> </a:t>
            </a:r>
            <a:r>
              <a:rPr lang="en-US" dirty="0" err="1"/>
              <a:t>enw</a:t>
            </a:r>
            <a:r>
              <a:rPr lang="en-US" dirty="0"/>
              <a:t> </a:t>
            </a:r>
            <a:r>
              <a:rPr lang="en-US" dirty="0" err="1"/>
              <a:t>a'ch</a:t>
            </a:r>
            <a:r>
              <a:rPr lang="en-US" dirty="0"/>
              <a:t> </a:t>
            </a:r>
            <a:r>
              <a:rPr lang="en-US" dirty="0" err="1"/>
              <a:t>cyfeiriad</a:t>
            </a:r>
            <a:r>
              <a:rPr lang="en-US" dirty="0"/>
              <a:t>. </a:t>
            </a:r>
            <a:r>
              <a:rPr lang="en-US" dirty="0" err="1"/>
              <a:t>Fodd</a:t>
            </a:r>
            <a:r>
              <a:rPr lang="en-US" dirty="0"/>
              <a:t> </a:t>
            </a:r>
            <a:r>
              <a:rPr lang="en-US" dirty="0" err="1"/>
              <a:t>bynnag</a:t>
            </a:r>
            <a:r>
              <a:rPr lang="en-US" dirty="0"/>
              <a:t>, </a:t>
            </a:r>
            <a:r>
              <a:rPr lang="en-US" dirty="0" err="1"/>
              <a:t>mae</a:t>
            </a:r>
            <a:r>
              <a:rPr lang="en-US" dirty="0"/>
              <a:t> </a:t>
            </a:r>
            <a:r>
              <a:rPr lang="en-US" dirty="0" err="1"/>
              <a:t>angen</a:t>
            </a:r>
            <a:r>
              <a:rPr lang="en-US" dirty="0"/>
              <a:t> </a:t>
            </a:r>
            <a:r>
              <a:rPr lang="en-US" dirty="0" err="1"/>
              <a:t>i</a:t>
            </a:r>
            <a:r>
              <a:rPr lang="en-US" dirty="0"/>
              <a:t> chi </a:t>
            </a:r>
            <a:r>
              <a:rPr lang="en-US" dirty="0" err="1"/>
              <a:t>ddangos</a:t>
            </a:r>
            <a:r>
              <a:rPr lang="en-US" dirty="0"/>
              <a:t> ID </a:t>
            </a:r>
            <a:r>
              <a:rPr lang="en-US" dirty="0" err="1"/>
              <a:t>llun</a:t>
            </a:r>
            <a:r>
              <a:rPr lang="en-US" dirty="0"/>
              <a:t> </a:t>
            </a:r>
            <a:r>
              <a:rPr lang="en-US" dirty="0" err="1"/>
              <a:t>yn</a:t>
            </a:r>
            <a:r>
              <a:rPr lang="en-US" dirty="0"/>
              <a:t> </a:t>
            </a:r>
            <a:r>
              <a:rPr lang="en-US" dirty="0" err="1"/>
              <a:t>etholiadau</a:t>
            </a:r>
            <a:r>
              <a:rPr lang="en-US" dirty="0"/>
              <a:t> </a:t>
            </a:r>
            <a:r>
              <a:rPr lang="en-US" dirty="0" err="1"/>
              <a:t>Comisiynydd</a:t>
            </a:r>
            <a:r>
              <a:rPr lang="en-US" dirty="0"/>
              <a:t> yr </a:t>
            </a:r>
            <a:r>
              <a:rPr lang="en-US" dirty="0" err="1"/>
              <a:t>Heddlu</a:t>
            </a:r>
            <a:r>
              <a:rPr lang="en-US" dirty="0"/>
              <a:t> a </a:t>
            </a:r>
            <a:r>
              <a:rPr lang="en-US" dirty="0" err="1"/>
              <a:t>Throseddu</a:t>
            </a:r>
            <a:r>
              <a:rPr lang="en-US" dirty="0"/>
              <a:t> ac </a:t>
            </a:r>
            <a:r>
              <a:rPr lang="en-US" dirty="0" err="1"/>
              <a:t>etholiadau</a:t>
            </a:r>
            <a:r>
              <a:rPr lang="en-US" dirty="0"/>
              <a:t> Senedd y DU.</a:t>
            </a:r>
          </a:p>
          <a:p>
            <a:r>
              <a:rPr lang="en-US" dirty="0"/>
              <a:t>3. Mae </a:t>
            </a:r>
            <a:r>
              <a:rPr lang="en-US" dirty="0" err="1"/>
              <a:t>cofrestru</a:t>
            </a:r>
            <a:r>
              <a:rPr lang="en-US" dirty="0"/>
              <a:t> a </a:t>
            </a:r>
            <a:r>
              <a:rPr lang="en-US" dirty="0" err="1"/>
              <a:t>phleidleisio</a:t>
            </a:r>
            <a:r>
              <a:rPr lang="en-US" dirty="0"/>
              <a:t> </a:t>
            </a:r>
            <a:r>
              <a:rPr lang="en-US" dirty="0" err="1"/>
              <a:t>yn</a:t>
            </a:r>
            <a:r>
              <a:rPr lang="en-US" dirty="0"/>
              <a:t> </a:t>
            </a:r>
            <a:r>
              <a:rPr lang="en-US" dirty="0" err="1"/>
              <a:t>hollol</a:t>
            </a:r>
            <a:r>
              <a:rPr lang="en-US" dirty="0"/>
              <a:t> </a:t>
            </a:r>
            <a:r>
              <a:rPr lang="en-US" dirty="0" err="1"/>
              <a:t>rhad</a:t>
            </a:r>
            <a:r>
              <a:rPr lang="en-US" dirty="0"/>
              <a:t> ac am </a:t>
            </a:r>
            <a:r>
              <a:rPr lang="en-US" dirty="0" err="1"/>
              <a:t>ddim</a:t>
            </a:r>
            <a:r>
              <a:rPr lang="en-US" dirty="0"/>
              <a:t> – </a:t>
            </a:r>
            <a:r>
              <a:rPr lang="en-US" dirty="0" err="1"/>
              <a:t>ni</a:t>
            </a:r>
            <a:r>
              <a:rPr lang="en-US" dirty="0"/>
              <a:t> </a:t>
            </a:r>
            <a:r>
              <a:rPr lang="en-US" dirty="0" err="1"/>
              <a:t>ddylech</a:t>
            </a:r>
            <a:r>
              <a:rPr lang="en-US" dirty="0"/>
              <a:t> </a:t>
            </a:r>
            <a:r>
              <a:rPr lang="en-US" dirty="0" err="1"/>
              <a:t>byth</a:t>
            </a:r>
            <a:r>
              <a:rPr lang="en-US" dirty="0"/>
              <a:t> </a:t>
            </a:r>
            <a:r>
              <a:rPr lang="en-US" dirty="0" err="1"/>
              <a:t>dalu</a:t>
            </a:r>
            <a:r>
              <a:rPr lang="en-US" dirty="0"/>
              <a:t> </a:t>
            </a:r>
            <a:r>
              <a:rPr lang="en-US" dirty="0" err="1"/>
              <a:t>i</a:t>
            </a:r>
            <a:r>
              <a:rPr lang="en-US" dirty="0"/>
              <a:t> </a:t>
            </a:r>
            <a:r>
              <a:rPr lang="en-US" dirty="0" err="1"/>
              <a:t>gymryd</a:t>
            </a:r>
            <a:r>
              <a:rPr lang="en-US" dirty="0"/>
              <a:t> </a:t>
            </a:r>
            <a:r>
              <a:rPr lang="en-US" dirty="0" err="1"/>
              <a:t>rhan</a:t>
            </a:r>
            <a:r>
              <a:rPr lang="en-US" dirty="0"/>
              <a:t> </a:t>
            </a:r>
            <a:r>
              <a:rPr lang="en-US" dirty="0" err="1"/>
              <a:t>mewn</a:t>
            </a:r>
            <a:r>
              <a:rPr lang="en-US" dirty="0"/>
              <a:t> </a:t>
            </a:r>
            <a:r>
              <a:rPr lang="en-US" dirty="0" err="1"/>
              <a:t>etholiad</a:t>
            </a:r>
            <a:r>
              <a:rPr lang="en-US" dirty="0"/>
              <a:t>.</a:t>
            </a:r>
          </a:p>
          <a:p>
            <a:r>
              <a:rPr lang="en-US" dirty="0"/>
              <a:t>4. Mae'n </a:t>
            </a:r>
            <a:r>
              <a:rPr lang="en-US" dirty="0" err="1"/>
              <a:t>iawn</a:t>
            </a:r>
            <a:r>
              <a:rPr lang="en-US" dirty="0"/>
              <a:t> </a:t>
            </a:r>
            <a:r>
              <a:rPr lang="en-US" dirty="0" err="1"/>
              <a:t>siarad</a:t>
            </a:r>
            <a:r>
              <a:rPr lang="en-US" dirty="0"/>
              <a:t> am </a:t>
            </a:r>
            <a:r>
              <a:rPr lang="en-US" dirty="0" err="1"/>
              <a:t>wleidyddiaeth</a:t>
            </a:r>
            <a:r>
              <a:rPr lang="en-US" dirty="0"/>
              <a:t>, </a:t>
            </a:r>
            <a:r>
              <a:rPr lang="en-US" dirty="0" err="1"/>
              <a:t>ond</a:t>
            </a:r>
            <a:r>
              <a:rPr lang="en-US" dirty="0"/>
              <a:t> </a:t>
            </a:r>
            <a:r>
              <a:rPr lang="en-US" dirty="0" err="1"/>
              <a:t>eich</a:t>
            </a:r>
            <a:r>
              <a:rPr lang="en-US" dirty="0"/>
              <a:t> </a:t>
            </a:r>
            <a:r>
              <a:rPr lang="en-US" dirty="0" err="1"/>
              <a:t>pleidlais</a:t>
            </a:r>
            <a:r>
              <a:rPr lang="en-US" dirty="0"/>
              <a:t> </a:t>
            </a:r>
            <a:r>
              <a:rPr lang="en-US" dirty="0" err="1"/>
              <a:t>yw</a:t>
            </a:r>
            <a:r>
              <a:rPr lang="en-US" dirty="0"/>
              <a:t> </a:t>
            </a:r>
            <a:r>
              <a:rPr lang="en-US" dirty="0" err="1"/>
              <a:t>eich</a:t>
            </a:r>
            <a:r>
              <a:rPr lang="en-US" dirty="0"/>
              <a:t> </a:t>
            </a:r>
            <a:r>
              <a:rPr lang="en-US" dirty="0" err="1"/>
              <a:t>dewis</a:t>
            </a:r>
            <a:r>
              <a:rPr lang="en-US" dirty="0"/>
              <a:t> chi – </a:t>
            </a:r>
            <a:r>
              <a:rPr lang="en-US" dirty="0" err="1"/>
              <a:t>dylai</a:t>
            </a:r>
            <a:r>
              <a:rPr lang="en-US" dirty="0"/>
              <a:t> </a:t>
            </a:r>
            <a:r>
              <a:rPr lang="en-US" dirty="0" err="1"/>
              <a:t>hyn</a:t>
            </a:r>
            <a:r>
              <a:rPr lang="en-US" dirty="0"/>
              <a:t> </a:t>
            </a:r>
            <a:r>
              <a:rPr lang="en-US" dirty="0" err="1"/>
              <a:t>adlewyrchu</a:t>
            </a:r>
            <a:r>
              <a:rPr lang="en-US" dirty="0"/>
              <a:t> </a:t>
            </a:r>
            <a:r>
              <a:rPr lang="en-US" dirty="0" err="1"/>
              <a:t>eich</a:t>
            </a:r>
            <a:r>
              <a:rPr lang="en-US" dirty="0"/>
              <a:t> barn </a:t>
            </a:r>
            <a:r>
              <a:rPr lang="en-US" dirty="0" err="1"/>
              <a:t>a'ch</a:t>
            </a:r>
            <a:r>
              <a:rPr lang="en-US" dirty="0"/>
              <a:t> </a:t>
            </a:r>
            <a:r>
              <a:rPr lang="en-US" dirty="0" err="1"/>
              <a:t>gwerthoedd</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02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200" b="0" i="0" kern="1200" dirty="0">
                <a:solidFill>
                  <a:schemeClr val="tx1"/>
                </a:solidFill>
                <a:effectLst/>
                <a:latin typeface="+mn-lt"/>
                <a:ea typeface="+mn-ea"/>
                <a:cs typeface="+mn-cs"/>
              </a:rPr>
              <a:t>Gellir defnyddio'r sleid hon i gyflwyno'r etholiad.</a:t>
            </a:r>
          </a:p>
          <a:p>
            <a:pPr rtl="0"/>
            <a:endParaRPr lang="cy-GB" sz="1200" b="0" i="0" kern="1200" dirty="0">
              <a:solidFill>
                <a:schemeClr val="tx1"/>
              </a:solidFill>
              <a:effectLst/>
              <a:latin typeface="+mn-lt"/>
              <a:ea typeface="+mn-ea"/>
              <a:cs typeface="+mn-cs"/>
            </a:endParaRPr>
          </a:p>
          <a:p>
            <a:pPr rtl="0"/>
            <a:r>
              <a:rPr lang="cy-GB" sz="1200" b="0" i="0" kern="1200" dirty="0">
                <a:solidFill>
                  <a:schemeClr val="tx1"/>
                </a:solidFill>
                <a:effectLst/>
                <a:latin typeface="+mn-lt"/>
                <a:ea typeface="+mn-ea"/>
                <a:cs typeface="+mn-cs"/>
              </a:rPr>
              <a:t>Gwybodaeth allweddol:</a:t>
            </a:r>
          </a:p>
          <a:p>
            <a:pPr rtl="0"/>
            <a:r>
              <a:rPr lang="cy-GB" sz="1200" b="0" i="0" kern="1200" dirty="0">
                <a:solidFill>
                  <a:schemeClr val="tx1"/>
                </a:solidFill>
                <a:effectLst/>
                <a:latin typeface="+mn-lt"/>
                <a:ea typeface="+mn-ea"/>
                <a:cs typeface="+mn-cs"/>
              </a:rPr>
              <a:t>Cynhelir yr etholiad ar 7 Mai 2026</a:t>
            </a:r>
          </a:p>
          <a:p>
            <a:pPr rtl="0"/>
            <a:r>
              <a:rPr lang="cy-GB" sz="1200" b="0" i="0" kern="1200" dirty="0">
                <a:solidFill>
                  <a:schemeClr val="tx1"/>
                </a:solidFill>
                <a:effectLst/>
                <a:latin typeface="+mn-lt"/>
                <a:ea typeface="+mn-ea"/>
                <a:cs typeface="+mn-cs"/>
              </a:rPr>
              <a:t>Mae angen i chi fod yn 16 oed, yn byw yng Nghymru ac wedi cofrestru i bleidleisio i bleidleisio yn yr etholiad hwn</a:t>
            </a:r>
          </a:p>
          <a:p>
            <a:pPr rtl="0"/>
            <a:r>
              <a:rPr lang="cy-GB" sz="1200" b="0" i="0" kern="1200" dirty="0">
                <a:solidFill>
                  <a:schemeClr val="tx1"/>
                </a:solidFill>
                <a:effectLst/>
                <a:latin typeface="+mn-lt"/>
                <a:ea typeface="+mn-ea"/>
                <a:cs typeface="+mn-cs"/>
              </a:rPr>
              <a:t>Gallwch bleidleisio yn bersonol, drwy'r post neu drwy ddirprwy (pan fydd rhywun yn pleidleisio ar eich rhan)</a:t>
            </a:r>
          </a:p>
          <a:p>
            <a:pPr rtl="0"/>
            <a:r>
              <a:rPr lang="cy-GB" sz="1200" b="0" i="0" kern="1200" dirty="0">
                <a:solidFill>
                  <a:schemeClr val="tx1"/>
                </a:solidFill>
                <a:effectLst/>
                <a:latin typeface="+mn-lt"/>
                <a:ea typeface="+mn-ea"/>
                <a:cs typeface="+mn-cs"/>
              </a:rPr>
              <a:t>Rydych chi'n cael un bleidlais, a chewch un papur pleidleisio</a:t>
            </a:r>
          </a:p>
          <a:p>
            <a:pPr rtl="0"/>
            <a:r>
              <a:rPr lang="cy-GB" sz="1200" b="0" i="0" kern="1200" dirty="0">
                <a:solidFill>
                  <a:schemeClr val="tx1"/>
                </a:solidFill>
                <a:effectLst/>
                <a:latin typeface="+mn-lt"/>
                <a:ea typeface="+mn-ea"/>
                <a:cs typeface="+mn-cs"/>
              </a:rPr>
              <a:t>Byddwch chi'n pleidleisio dros y blaid wleidyddol neu'r ymgeisydd annibynnol rydych chi eisiau iddo eich cynrychioli yn y Senedd</a:t>
            </a:r>
          </a:p>
          <a:p>
            <a:pPr rtl="0"/>
            <a:r>
              <a:rPr lang="cy-GB" sz="1200" b="0" i="0" kern="1200" dirty="0">
                <a:solidFill>
                  <a:schemeClr val="tx1"/>
                </a:solidFill>
                <a:effectLst/>
                <a:latin typeface="+mn-lt"/>
                <a:ea typeface="+mn-ea"/>
                <a:cs typeface="+mn-cs"/>
              </a:rPr>
              <a:t>Ar gyfer pob ardal leol, a elwir yn etholaeth, bydd 6 Aelod o'r Senedd yn cael eu hethol</a:t>
            </a:r>
          </a:p>
          <a:p>
            <a:pPr rtl="0"/>
            <a:endParaRPr lang="cy-GB" sz="1200" b="0" i="0" kern="1200" dirty="0">
              <a:solidFill>
                <a:schemeClr val="tx1"/>
              </a:solidFill>
              <a:effectLst/>
              <a:latin typeface="+mn-lt"/>
              <a:ea typeface="+mn-ea"/>
              <a:cs typeface="+mn-cs"/>
            </a:endParaRPr>
          </a:p>
          <a:p>
            <a:pPr rtl="0"/>
            <a:r>
              <a:rPr lang="cy-GB" sz="1200" b="0" i="0" kern="1200" dirty="0">
                <a:solidFill>
                  <a:schemeClr val="tx1"/>
                </a:solidFill>
                <a:effectLst/>
                <a:latin typeface="+mn-lt"/>
                <a:ea typeface="+mn-ea"/>
                <a:cs typeface="+mn-cs"/>
              </a:rPr>
              <a:t>Pam ei fod yn bwysig:</a:t>
            </a:r>
          </a:p>
          <a:p>
            <a:pPr rtl="0"/>
            <a:r>
              <a:rPr lang="cy-GB" sz="1200" b="0" i="0" kern="1200" dirty="0">
                <a:solidFill>
                  <a:schemeClr val="tx1"/>
                </a:solidFill>
                <a:effectLst/>
                <a:latin typeface="+mn-lt"/>
                <a:ea typeface="+mn-ea"/>
                <a:cs typeface="+mn-cs"/>
              </a:rPr>
              <a:t>Mae'r Senedd yn gwneud penderfyniadau am eich addysg, iechyd, trafnidiaeth, tai, a'r amgylchedd.</a:t>
            </a:r>
          </a:p>
          <a:p>
            <a:pPr rtl="0"/>
            <a:r>
              <a:rPr lang="cy-GB" sz="1200" b="0" i="0" kern="1200" dirty="0">
                <a:solidFill>
                  <a:schemeClr val="tx1"/>
                </a:solidFill>
                <a:effectLst/>
                <a:latin typeface="+mn-lt"/>
                <a:ea typeface="+mn-ea"/>
                <a:cs typeface="+mn-cs"/>
              </a:rPr>
              <a:t>Mae eich llais yn bwysig. Yr etholiad hwn yw eich cyfle i gael dweud eich dweud go iawn wrth lunio dyfodol Cymru, dangos bod pleidleisiau pobl ifanc yn cyfrif, dylanwadu ar benderfyniadau sy'n effeithio arnoch chi a'ch cymuned bob dydd</a:t>
            </a:r>
          </a:p>
          <a:p>
            <a:pPr rtl="0"/>
            <a:r>
              <a:rPr lang="cy-GB" sz="1200" b="0" i="0" kern="1200" dirty="0">
                <a:solidFill>
                  <a:schemeClr val="tx1"/>
                </a:solidFill>
                <a:effectLst/>
                <a:latin typeface="+mn-lt"/>
                <a:ea typeface="+mn-ea"/>
                <a:cs typeface="+mn-cs"/>
              </a:rPr>
              <a:t>Os nad yw pobl ifanc yn pleidleisio, bydd penderfyniadau'n dal i gael eu gwneud - ond heb eich llais.</a:t>
            </a:r>
          </a:p>
          <a:p>
            <a:pPr marL="171450" indent="-171450">
              <a:buFont typeface="Calibri" panose="020B0604020202020204" pitchFamily="34" charset="0"/>
              <a:buChar char="-"/>
            </a:pPr>
            <a:endParaRPr lang="en-GB"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261756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Gweithgaredd</a:t>
            </a:r>
            <a:r>
              <a:rPr lang="en-US" dirty="0"/>
              <a:t> 1 – Gwir neu Gau am </a:t>
            </a:r>
            <a:r>
              <a:rPr lang="en-US" dirty="0" err="1"/>
              <a:t>Etholiad</a:t>
            </a:r>
            <a:r>
              <a:rPr lang="en-US" dirty="0"/>
              <a:t> y Senedd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156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Cyflwynwch</a:t>
            </a:r>
            <a:r>
              <a:rPr lang="en-GB" dirty="0"/>
              <a:t> y </a:t>
            </a:r>
            <a:r>
              <a:rPr lang="en-GB" dirty="0" err="1"/>
              <a:t>weithgaredd</a:t>
            </a:r>
            <a:endParaRPr lang="en-US" dirty="0">
              <a:solidFill>
                <a:srgbClr val="444444"/>
              </a:solidFill>
            </a:endParaRPr>
          </a:p>
          <a:p>
            <a:endParaRPr lang="en-GB" dirty="0">
              <a:solidFill>
                <a:srgbClr val="444444"/>
              </a:solidFill>
            </a:endParaRPr>
          </a:p>
          <a:p>
            <a:pPr rtl="0"/>
            <a:r>
              <a:rPr lang="cy-GB" sz="1200" b="0" i="0" kern="1200" dirty="0">
                <a:solidFill>
                  <a:schemeClr val="tx1"/>
                </a:solidFill>
                <a:effectLst/>
                <a:latin typeface="+mn-lt"/>
                <a:ea typeface="+mn-ea"/>
                <a:cs typeface="+mn-cs"/>
              </a:rPr>
              <a:t>Os oes angen cymorth ar ddysgwyr, gallent wylio'r fideo hwn ar etholiadau'r Senedd yn gyntaf:  https://youtu.be/5rPOXt-ZfsY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9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EB0883-7360-457B-95FC-B95FFC23DC56}" type="slidenum">
              <a:rPr lang="en-GB" smtClean="0"/>
              <a:t>8</a:t>
            </a:fld>
            <a:endParaRPr lang="en-GB"/>
          </a:p>
        </p:txBody>
      </p:sp>
    </p:spTree>
    <p:extLst>
      <p:ext uri="{BB962C8B-B14F-4D97-AF65-F5344CB8AC3E}">
        <p14:creationId xmlns:p14="http://schemas.microsoft.com/office/powerpoint/2010/main" val="282802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must register to vote before voting in an election. </a:t>
            </a:r>
            <a:r>
              <a:rPr lang="en-GB" b="0" i="0">
                <a:solidFill>
                  <a:srgbClr val="1A1A1A"/>
                </a:solidFill>
                <a:effectLst/>
                <a:latin typeface="Roboto" panose="020F0502020204030204" pitchFamily="2" charset="0"/>
              </a:rPr>
              <a:t>You only need to register to vote once, not for every election. </a:t>
            </a:r>
            <a:r>
              <a:rPr lang="en-GB" b="0" i="0" u="sng">
                <a:solidFill>
                  <a:srgbClr val="0065BD"/>
                </a:solidFill>
                <a:effectLst/>
                <a:latin typeface="Roboto" panose="02000000000000000000" pitchFamily="2" charset="0"/>
                <a:hlinkClick r:id="rId3"/>
              </a:rPr>
              <a:t>You can register to vote online on GOV.UK</a:t>
            </a:r>
            <a:r>
              <a:rPr lang="en-GB" b="0" i="0">
                <a:solidFill>
                  <a:srgbClr val="1A1A1A"/>
                </a:solidFill>
                <a:effectLst/>
                <a:latin typeface="Roboto" panose="02000000000000000000" pitchFamily="2"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1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6 – Real or rubbish? Myth busting activity about how to vote.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2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Cyflwyno’r</a:t>
            </a:r>
            <a:r>
              <a:rPr lang="en-US" dirty="0">
                <a:ea typeface="Calibri"/>
                <a:cs typeface="Calibri"/>
              </a:rPr>
              <a:t> </a:t>
            </a:r>
            <a:r>
              <a:rPr lang="en-US" dirty="0" err="1">
                <a:ea typeface="Calibri"/>
                <a:cs typeface="Calibri"/>
              </a:rPr>
              <a:t>weithgaredd</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083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6259-50E4-115E-E05F-E8957F6FE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2DA5A-2B0F-4B05-6419-605607506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A10A-95A9-2791-3289-0A501C3A96E6}"/>
              </a:ext>
            </a:extLst>
          </p:cNvPr>
          <p:cNvSpPr>
            <a:spLocks noGrp="1"/>
          </p:cNvSpPr>
          <p:nvPr>
            <p:ph type="body" idx="1"/>
          </p:nvPr>
        </p:nvSpPr>
        <p:spPr/>
        <p:txBody>
          <a:bodyPr/>
          <a:lstStyle/>
          <a:p>
            <a:pPr rtl="0"/>
            <a:r>
              <a:rPr lang="cy-GB" sz="1200" b="0" i="0" kern="1200" dirty="0">
                <a:solidFill>
                  <a:schemeClr val="tx1"/>
                </a:solidFill>
                <a:effectLst/>
                <a:latin typeface="+mn-lt"/>
                <a:ea typeface="+mn-ea"/>
                <a:cs typeface="+mn-cs"/>
              </a:rPr>
              <a:t>Cefnogi dysgwyr i drafod pa ddatganiadau sy’n wir a pha rai sy’n anghywir.</a:t>
            </a:r>
          </a:p>
        </p:txBody>
      </p:sp>
      <p:sp>
        <p:nvSpPr>
          <p:cNvPr id="4" name="Slide Number Placeholder 3">
            <a:extLst>
              <a:ext uri="{FF2B5EF4-FFF2-40B4-BE49-F238E27FC236}">
                <a16:creationId xmlns:a16="http://schemas.microsoft.com/office/drawing/2014/main" id="{490F57FC-F67A-726A-7972-9D816CB843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0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928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8985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08151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72408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6196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7480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13869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55859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83024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9351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33618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579493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41927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43336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1726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510810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43258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239789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70842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1559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24952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37213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1730790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045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019654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263746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82729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87477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28984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94483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1818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880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5222768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190700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16794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40940348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5250264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0632188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016957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96322527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87436518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48126867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2264477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49282892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642838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C9077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354761123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5889142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41849071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9458672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1286864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55635942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3282549889"/>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632174787"/>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86045239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9118144"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1650465"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98293886-807F-BE44-B2DC-00FF7DD02AD9}"/>
              </a:ext>
            </a:extLst>
          </p:cNvPr>
          <p:cNvSpPr>
            <a:spLocks noGrp="1"/>
          </p:cNvSpPr>
          <p:nvPr>
            <p:ph type="body" sz="quarter" idx="14"/>
          </p:nvPr>
        </p:nvSpPr>
        <p:spPr>
          <a:xfrm>
            <a:off x="6202587"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Text Placeholder 3">
            <a:extLst>
              <a:ext uri="{FF2B5EF4-FFF2-40B4-BE49-F238E27FC236}">
                <a16:creationId xmlns:a16="http://schemas.microsoft.com/office/drawing/2014/main" id="{497139AB-2DAB-BA85-C7DA-25E46F3E7370}"/>
              </a:ext>
            </a:extLst>
          </p:cNvPr>
          <p:cNvSpPr>
            <a:spLocks noGrp="1"/>
          </p:cNvSpPr>
          <p:nvPr>
            <p:ph type="body" sz="quarter" idx="15"/>
          </p:nvPr>
        </p:nvSpPr>
        <p:spPr>
          <a:xfrm>
            <a:off x="3287031"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Rectangle 9">
            <a:extLst>
              <a:ext uri="{FF2B5EF4-FFF2-40B4-BE49-F238E27FC236}">
                <a16:creationId xmlns:a16="http://schemas.microsoft.com/office/drawing/2014/main" id="{33F3352B-7E8F-0386-EB1D-54833B15EF2A}"/>
              </a:ext>
            </a:extLst>
          </p:cNvPr>
          <p:cNvSpPr/>
          <p:nvPr userDrawn="1"/>
        </p:nvSpPr>
        <p:spPr>
          <a:xfrm rot="5400000">
            <a:off x="4566021"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Rectangle 10">
            <a:extLst>
              <a:ext uri="{FF2B5EF4-FFF2-40B4-BE49-F238E27FC236}">
                <a16:creationId xmlns:a16="http://schemas.microsoft.com/office/drawing/2014/main" id="{2B874CD4-40F2-2A6C-BDC8-4DEA460A930C}"/>
              </a:ext>
            </a:extLst>
          </p:cNvPr>
          <p:cNvSpPr/>
          <p:nvPr userDrawn="1"/>
        </p:nvSpPr>
        <p:spPr>
          <a:xfrm rot="5400000">
            <a:off x="7481577"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Rectangle 11">
            <a:extLst>
              <a:ext uri="{FF2B5EF4-FFF2-40B4-BE49-F238E27FC236}">
                <a16:creationId xmlns:a16="http://schemas.microsoft.com/office/drawing/2014/main" id="{A07F3154-5B5D-FD61-127A-97F218B76083}"/>
              </a:ext>
            </a:extLst>
          </p:cNvPr>
          <p:cNvSpPr/>
          <p:nvPr userDrawn="1"/>
        </p:nvSpPr>
        <p:spPr>
          <a:xfrm>
            <a:off x="369673" y="2640799"/>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 Placeholder 3">
            <a:extLst>
              <a:ext uri="{FF2B5EF4-FFF2-40B4-BE49-F238E27FC236}">
                <a16:creationId xmlns:a16="http://schemas.microsoft.com/office/drawing/2014/main" id="{12D95234-1866-4A92-8772-2EB7BDAD0D71}"/>
              </a:ext>
            </a:extLst>
          </p:cNvPr>
          <p:cNvSpPr>
            <a:spLocks noGrp="1"/>
          </p:cNvSpPr>
          <p:nvPr>
            <p:ph type="body" sz="quarter" idx="16"/>
          </p:nvPr>
        </p:nvSpPr>
        <p:spPr>
          <a:xfrm>
            <a:off x="373856"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8" name="Text Placeholder 3">
            <a:extLst>
              <a:ext uri="{FF2B5EF4-FFF2-40B4-BE49-F238E27FC236}">
                <a16:creationId xmlns:a16="http://schemas.microsoft.com/office/drawing/2014/main" id="{D68B0802-12D4-223B-E878-17B24097BBCD}"/>
              </a:ext>
            </a:extLst>
          </p:cNvPr>
          <p:cNvSpPr>
            <a:spLocks noGrp="1"/>
          </p:cNvSpPr>
          <p:nvPr>
            <p:ph type="body" sz="quarter" idx="17"/>
          </p:nvPr>
        </p:nvSpPr>
        <p:spPr>
          <a:xfrm>
            <a:off x="9120525"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9" name="Text Placeholder 3">
            <a:extLst>
              <a:ext uri="{FF2B5EF4-FFF2-40B4-BE49-F238E27FC236}">
                <a16:creationId xmlns:a16="http://schemas.microsoft.com/office/drawing/2014/main" id="{58A46F8B-CB17-56FC-23AB-37E1EA19F94F}"/>
              </a:ext>
            </a:extLst>
          </p:cNvPr>
          <p:cNvSpPr>
            <a:spLocks noGrp="1"/>
          </p:cNvSpPr>
          <p:nvPr>
            <p:ph type="body" sz="quarter" idx="18"/>
          </p:nvPr>
        </p:nvSpPr>
        <p:spPr>
          <a:xfrm>
            <a:off x="6204968"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20" name="Text Placeholder 3">
            <a:extLst>
              <a:ext uri="{FF2B5EF4-FFF2-40B4-BE49-F238E27FC236}">
                <a16:creationId xmlns:a16="http://schemas.microsoft.com/office/drawing/2014/main" id="{1D02001E-9853-C12E-DE63-A8F3529A4AB7}"/>
              </a:ext>
            </a:extLst>
          </p:cNvPr>
          <p:cNvSpPr>
            <a:spLocks noGrp="1"/>
          </p:cNvSpPr>
          <p:nvPr>
            <p:ph type="body" sz="quarter" idx="19"/>
          </p:nvPr>
        </p:nvSpPr>
        <p:spPr>
          <a:xfrm>
            <a:off x="3289412"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05255451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70873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07064764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87492263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00326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83442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940483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2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1.png"/><Relationship Id="rId5" Type="http://schemas.openxmlformats.org/officeDocument/2006/relationships/slideLayout" Target="../slideLayouts/slideLayout45.xml"/><Relationship Id="rId10" Type="http://schemas.openxmlformats.org/officeDocument/2006/relationships/theme" Target="../theme/theme2.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3213098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p15:clr>
            <a:srgbClr val="F26B43"/>
          </p15:clr>
        </p15:guide>
        <p15:guide id="2" pos="234">
          <p15:clr>
            <a:srgbClr val="F26B43"/>
          </p15:clr>
        </p15:guide>
        <p15:guide id="3" orient="horz" pos="300">
          <p15:clr>
            <a:srgbClr val="F26B43"/>
          </p15:clr>
        </p15:guide>
        <p15:guide id="4" orient="horz" pos="4110">
          <p15:clr>
            <a:srgbClr val="F26B43"/>
          </p15:clr>
        </p15:guide>
        <p15:guide id="5" pos="3840">
          <p15:clr>
            <a:srgbClr val="F26B43"/>
          </p15:clr>
        </p15:guide>
        <p15:guide id="6" pos="3749">
          <p15:clr>
            <a:srgbClr val="F26B43"/>
          </p15:clr>
        </p15:guide>
        <p15:guide id="7"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30185349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4"/>
          <a:srcRect/>
          <a:stretch/>
        </p:blipFill>
        <p:spPr>
          <a:xfrm>
            <a:off x="360360" y="6136255"/>
            <a:ext cx="2244712" cy="360000"/>
          </a:xfrm>
          <a:prstGeom prst="rect">
            <a:avLst/>
          </a:prstGeom>
        </p:spPr>
      </p:pic>
    </p:spTree>
    <p:extLst>
      <p:ext uri="{BB962C8B-B14F-4D97-AF65-F5344CB8AC3E}">
        <p14:creationId xmlns:p14="http://schemas.microsoft.com/office/powerpoint/2010/main" val="383687767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dirty="0"/>
              <a:t>CROESO I DY BLEIDLAIS</a:t>
            </a:r>
          </a:p>
        </p:txBody>
      </p:sp>
      <p:sp>
        <p:nvSpPr>
          <p:cNvPr id="17" name="Text Placeholder 16">
            <a:extLst>
              <a:ext uri="{FF2B5EF4-FFF2-40B4-BE49-F238E27FC236}">
                <a16:creationId xmlns:a16="http://schemas.microsoft.com/office/drawing/2014/main" id="{E8537B87-F8BE-BB41-9DCC-C33CAA9F66A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CROESO I CROESO I</a:t>
            </a:r>
          </a:p>
          <a:p>
            <a:endParaRPr lang="en-US" dirty="0"/>
          </a:p>
        </p:txBody>
      </p:sp>
      <p:sp>
        <p:nvSpPr>
          <p:cNvPr id="18" name="Text Placeholder 17">
            <a:extLst>
              <a:ext uri="{FF2B5EF4-FFF2-40B4-BE49-F238E27FC236}">
                <a16:creationId xmlns:a16="http://schemas.microsoft.com/office/drawing/2014/main" id="{90C3D47D-8DE8-4B4A-B982-F96FD4FA9DC4}"/>
              </a:ext>
              <a:ext uri="{C183D7F6-B498-43B3-948B-1728B52AA6E4}">
                <adec:decorative xmlns:adec="http://schemas.microsoft.com/office/drawing/2017/decorative" val="1"/>
              </a:ext>
            </a:extLst>
          </p:cNvPr>
          <p:cNvSpPr>
            <a:spLocks noGrp="1"/>
          </p:cNvSpPr>
          <p:nvPr>
            <p:ph type="body" sz="quarter" idx="11"/>
          </p:nvPr>
        </p:nvSpPr>
        <p:spPr>
          <a:xfrm>
            <a:off x="659241" y="676893"/>
            <a:ext cx="110600" cy="830363"/>
          </a:xfrm>
        </p:spPr>
        <p:txBody>
          <a:bodyPr/>
          <a:lstStyle/>
          <a:p>
            <a:r>
              <a:rPr lang="en-US" dirty="0"/>
              <a:t> </a:t>
            </a:r>
          </a:p>
          <a:p>
            <a:endParaRPr lang="en-US" dirty="0"/>
          </a:p>
        </p:txBody>
      </p:sp>
      <p:sp>
        <p:nvSpPr>
          <p:cNvPr id="19" name="Text Placeholder 18">
            <a:extLst>
              <a:ext uri="{FF2B5EF4-FFF2-40B4-BE49-F238E27FC236}">
                <a16:creationId xmlns:a16="http://schemas.microsoft.com/office/drawing/2014/main" id="{8BE40216-F82A-DA42-B70D-D53A9D8A3E2B}"/>
              </a:ext>
              <a:ext uri="{C183D7F6-B498-43B3-948B-1728B52AA6E4}">
                <adec:decorative xmlns:adec="http://schemas.microsoft.com/office/drawing/2017/decorative" val="1"/>
              </a:ext>
            </a:extLst>
          </p:cNvPr>
          <p:cNvSpPr>
            <a:spLocks noGrp="1"/>
          </p:cNvSpPr>
          <p:nvPr>
            <p:ph type="body" sz="quarter" idx="12"/>
          </p:nvPr>
        </p:nvSpPr>
        <p:spPr>
          <a:xfrm flipH="1">
            <a:off x="548641" y="1389412"/>
            <a:ext cx="110600" cy="830363"/>
          </a:xfrm>
        </p:spPr>
        <p:txBody>
          <a:bodyPr/>
          <a:lstStyle/>
          <a:p>
            <a:endParaRPr lang="en-US" dirty="0"/>
          </a:p>
        </p:txBody>
      </p:sp>
      <p:sp>
        <p:nvSpPr>
          <p:cNvPr id="20" name="Text Placeholder 19">
            <a:extLst>
              <a:ext uri="{FF2B5EF4-FFF2-40B4-BE49-F238E27FC236}">
                <a16:creationId xmlns:a16="http://schemas.microsoft.com/office/drawing/2014/main" id="{400F8EB5-6449-5A4F-9096-5C0771BAAA73}"/>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dirty="0"/>
              <a:t>CROESO I</a:t>
            </a:r>
          </a:p>
        </p:txBody>
      </p:sp>
      <p:sp>
        <p:nvSpPr>
          <p:cNvPr id="21" name="Text Placeholder 20">
            <a:extLst>
              <a:ext uri="{FF2B5EF4-FFF2-40B4-BE49-F238E27FC236}">
                <a16:creationId xmlns:a16="http://schemas.microsoft.com/office/drawing/2014/main" id="{8656454A-882D-DC4C-86C5-6035E61BE90B}"/>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dirty="0"/>
              <a:t>CROESO I</a:t>
            </a:r>
          </a:p>
        </p:txBody>
      </p:sp>
      <p:sp>
        <p:nvSpPr>
          <p:cNvPr id="8" name="Content Placeholder 2">
            <a:extLst>
              <a:ext uri="{C183D7F6-B498-43B3-948B-1728B52AA6E4}">
                <adec:decorative xmlns:adec="http://schemas.microsoft.com/office/drawing/2017/decorative" val="1"/>
              </a:ext>
            </a:extLst>
          </p:cNvPr>
          <p:cNvSpPr>
            <a:spLocks noGrp="1"/>
          </p:cNvSpPr>
          <p:nvPr>
            <p:ph idx="1"/>
          </p:nvPr>
        </p:nvSpPr>
        <p:spPr>
          <a:xfrm>
            <a:off x="659241" y="5503632"/>
            <a:ext cx="5257800" cy="383807"/>
          </a:xfrm>
        </p:spPr>
        <p:txBody>
          <a:bodyPr vert="horz" lIns="91440" tIns="45720" rIns="91440" bIns="45720" rtlCol="0" anchor="t">
            <a:noAutofit/>
          </a:bodyPr>
          <a:lstStyle/>
          <a:p>
            <a:r>
              <a:rPr lang="en-GB" b="0" dirty="0" err="1">
                <a:latin typeface="Montserrat"/>
                <a:cs typeface="Futura Medium"/>
              </a:rPr>
              <a:t>Etholiad</a:t>
            </a:r>
            <a:r>
              <a:rPr lang="en-GB" b="0" dirty="0">
                <a:latin typeface="Montserrat"/>
                <a:cs typeface="Futura Medium"/>
              </a:rPr>
              <a:t> Y Senedd 2026</a:t>
            </a:r>
            <a:endParaRPr lang="en-GB" dirty="0">
              <a:cs typeface="Futura Medium"/>
            </a:endParaRPr>
          </a:p>
          <a:p>
            <a:endParaRPr lang="en-US" b="0" dirty="0">
              <a:latin typeface="Montserrat"/>
              <a:cs typeface="Futura Medium"/>
            </a:endParaRPr>
          </a:p>
        </p:txBody>
      </p:sp>
    </p:spTree>
    <p:extLst>
      <p:ext uri="{BB962C8B-B14F-4D97-AF65-F5344CB8AC3E}">
        <p14:creationId xmlns:p14="http://schemas.microsoft.com/office/powerpoint/2010/main" val="366425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FA35-401E-B2C6-0E41-4A24D20866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13EE21-AE9F-AA3D-75E0-FCB24A804019}"/>
              </a:ext>
            </a:extLst>
          </p:cNvPr>
          <p:cNvSpPr>
            <a:spLocks noGrp="1"/>
          </p:cNvSpPr>
          <p:nvPr>
            <p:ph type="title"/>
          </p:nvPr>
        </p:nvSpPr>
        <p:spPr>
          <a:xfrm>
            <a:off x="280516" y="389299"/>
            <a:ext cx="6713625" cy="2924269"/>
          </a:xfrm>
        </p:spPr>
        <p:txBody>
          <a:bodyPr anchor="t">
            <a:normAutofit/>
          </a:bodyPr>
          <a:lstStyle/>
          <a:p>
            <a:r>
              <a:rPr lang="en-GB" dirty="0">
                <a:latin typeface="Montserrat ExtraBold"/>
              </a:rPr>
              <a:t>3. </a:t>
            </a:r>
            <a:r>
              <a:rPr lang="en-GB" sz="4800" dirty="0">
                <a:latin typeface="Montserrat ExtraBold"/>
              </a:rPr>
              <a:t>Galli </a:t>
            </a:r>
            <a:r>
              <a:rPr lang="en-GB" sz="4800" dirty="0" err="1">
                <a:latin typeface="Montserrat ExtraBold"/>
              </a:rPr>
              <a:t>bleidleisio</a:t>
            </a:r>
            <a:r>
              <a:rPr lang="en-GB" sz="4800" dirty="0">
                <a:latin typeface="Montserrat ExtraBold"/>
              </a:rPr>
              <a:t> </a:t>
            </a:r>
            <a:r>
              <a:rPr lang="en-GB" sz="4800" dirty="0" err="1">
                <a:latin typeface="Montserrat ExtraBold"/>
              </a:rPr>
              <a:t>yn</a:t>
            </a:r>
            <a:r>
              <a:rPr lang="en-GB" sz="4800" dirty="0">
                <a:latin typeface="Montserrat ExtraBold"/>
              </a:rPr>
              <a:t> </a:t>
            </a:r>
            <a:r>
              <a:rPr lang="en-GB" sz="4800" dirty="0" err="1">
                <a:latin typeface="Montserrat ExtraBold"/>
              </a:rPr>
              <a:t>Etholiad</a:t>
            </a:r>
            <a:r>
              <a:rPr lang="en-GB" sz="4800" dirty="0">
                <a:latin typeface="Montserrat ExtraBold"/>
              </a:rPr>
              <a:t> y Senedd pan </a:t>
            </a:r>
            <a:r>
              <a:rPr lang="en-GB" sz="4800" dirty="0" err="1">
                <a:latin typeface="Montserrat ExtraBold"/>
              </a:rPr>
              <a:t>wyt</a:t>
            </a:r>
            <a:r>
              <a:rPr lang="en-GB" sz="4800" dirty="0">
                <a:latin typeface="Montserrat ExtraBold"/>
              </a:rPr>
              <a:t> </a:t>
            </a:r>
            <a:r>
              <a:rPr lang="en-GB" sz="4800" dirty="0" err="1">
                <a:latin typeface="Montserrat ExtraBold"/>
              </a:rPr>
              <a:t>ti’n</a:t>
            </a:r>
            <a:r>
              <a:rPr lang="en-GB" sz="4800" dirty="0">
                <a:latin typeface="Montserrat ExtraBold"/>
              </a:rPr>
              <a:t> 14 </a:t>
            </a:r>
            <a:r>
              <a:rPr lang="en-GB" sz="4800" dirty="0" err="1">
                <a:latin typeface="Montserrat ExtraBold"/>
              </a:rPr>
              <a:t>mlwydd</a:t>
            </a:r>
            <a:r>
              <a:rPr lang="en-GB" sz="4800" dirty="0">
                <a:latin typeface="Montserrat ExtraBold"/>
              </a:rPr>
              <a:t> </a:t>
            </a:r>
            <a:r>
              <a:rPr lang="en-GB" sz="4800" dirty="0" err="1">
                <a:latin typeface="Montserrat ExtraBold"/>
              </a:rPr>
              <a:t>oed</a:t>
            </a:r>
            <a:r>
              <a:rPr lang="en-GB" sz="4800" dirty="0">
                <a:latin typeface="Montserrat ExtraBold"/>
              </a:rPr>
              <a:t>.</a:t>
            </a:r>
          </a:p>
        </p:txBody>
      </p:sp>
      <p:sp>
        <p:nvSpPr>
          <p:cNvPr id="6" name="Footer Placeholder 5">
            <a:extLst>
              <a:ext uri="{FF2B5EF4-FFF2-40B4-BE49-F238E27FC236}">
                <a16:creationId xmlns:a16="http://schemas.microsoft.com/office/drawing/2014/main" id="{83EC3662-04EC-944F-8B26-E7E12195EE45}"/>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4" name="Title 6">
            <a:extLst>
              <a:ext uri="{FF2B5EF4-FFF2-40B4-BE49-F238E27FC236}">
                <a16:creationId xmlns:a16="http://schemas.microsoft.com/office/drawing/2014/main" id="{72F1D0D5-5815-9BE0-64B1-4A18E6D30492}"/>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Gau</a:t>
            </a:r>
            <a:r>
              <a:rPr kumimoji="0" lang="en-GB" sz="6000" b="0" i="0" u="none" strike="noStrike" kern="1200" cap="none" spc="0" normalizeH="0" baseline="0" noProof="0" dirty="0">
                <a:ln>
                  <a:noFill/>
                </a:ln>
                <a:solidFill>
                  <a:srgbClr val="FFFFFF"/>
                </a:solidFill>
                <a:effectLst/>
                <a:uLnTx/>
                <a:uFillTx/>
                <a:latin typeface="Montserrat ExtraBold"/>
                <a:ea typeface="+mj-ea"/>
                <a:cs typeface="+mj-cs"/>
              </a:rPr>
              <a:t>✘</a:t>
            </a: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 </a:t>
            </a:r>
          </a:p>
        </p:txBody>
      </p:sp>
    </p:spTree>
    <p:extLst>
      <p:ext uri="{BB962C8B-B14F-4D97-AF65-F5344CB8AC3E}">
        <p14:creationId xmlns:p14="http://schemas.microsoft.com/office/powerpoint/2010/main" val="346495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7262D-EDD8-B8A9-1A04-A327172C16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672B1EE-C8D9-DD1D-AB91-D2746118D58E}"/>
              </a:ext>
            </a:extLst>
          </p:cNvPr>
          <p:cNvSpPr>
            <a:spLocks noGrp="1"/>
          </p:cNvSpPr>
          <p:nvPr>
            <p:ph type="title"/>
          </p:nvPr>
        </p:nvSpPr>
        <p:spPr>
          <a:xfrm>
            <a:off x="280516" y="389299"/>
            <a:ext cx="6713625" cy="2924269"/>
          </a:xfrm>
        </p:spPr>
        <p:txBody>
          <a:bodyPr anchor="t">
            <a:normAutofit fontScale="90000"/>
          </a:bodyPr>
          <a:lstStyle/>
          <a:p>
            <a:r>
              <a:rPr lang="en-GB" dirty="0">
                <a:latin typeface="Montserrat ExtraBold"/>
              </a:rPr>
              <a:t>3. </a:t>
            </a:r>
            <a:r>
              <a:rPr lang="cy-GB" sz="4900" b="0" dirty="0"/>
              <a:t>Rhaid i chi fod yn 16 oed i bleidleisio yn etholiadau'r Senedd. Gallwch gofrestru pan fyddwch chi'n 14 oed</a:t>
            </a:r>
            <a:r>
              <a:rPr lang="en-GB" sz="4900" dirty="0">
                <a:latin typeface="Montserrat ExtraBold"/>
              </a:rPr>
              <a:t>.</a:t>
            </a:r>
          </a:p>
        </p:txBody>
      </p:sp>
      <p:sp>
        <p:nvSpPr>
          <p:cNvPr id="6" name="Footer Placeholder 5">
            <a:extLst>
              <a:ext uri="{FF2B5EF4-FFF2-40B4-BE49-F238E27FC236}">
                <a16:creationId xmlns:a16="http://schemas.microsoft.com/office/drawing/2014/main" id="{188D6FD9-11AB-EF4E-BAD8-FF8B666ADD7A}"/>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4" name="Title 6">
            <a:extLst>
              <a:ext uri="{FF2B5EF4-FFF2-40B4-BE49-F238E27FC236}">
                <a16:creationId xmlns:a16="http://schemas.microsoft.com/office/drawing/2014/main" id="{791115E2-9817-72AC-8EE4-FCF40F0E815E}"/>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Gau</a:t>
            </a:r>
            <a:r>
              <a:rPr kumimoji="0" lang="en-GB" sz="6000" b="0" i="0" u="none" strike="noStrike" kern="1200" cap="none" spc="0" normalizeH="0" baseline="0" noProof="0" dirty="0">
                <a:ln>
                  <a:noFill/>
                </a:ln>
                <a:solidFill>
                  <a:srgbClr val="FFFFFF"/>
                </a:solidFill>
                <a:effectLst/>
                <a:uLnTx/>
                <a:uFillTx/>
                <a:latin typeface="Montserrat ExtraBold"/>
                <a:ea typeface="+mj-ea"/>
                <a:cs typeface="+mj-cs"/>
              </a:rPr>
              <a:t>✘</a:t>
            </a: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 </a:t>
            </a:r>
          </a:p>
        </p:txBody>
      </p:sp>
    </p:spTree>
    <p:extLst>
      <p:ext uri="{BB962C8B-B14F-4D97-AF65-F5344CB8AC3E}">
        <p14:creationId xmlns:p14="http://schemas.microsoft.com/office/powerpoint/2010/main" val="104756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4E17-93EF-09D7-D9BE-C18CD4CE03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F128FA-6030-AB28-3CD4-7AD4D264267F}"/>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4. Yn </a:t>
            </a:r>
            <a:r>
              <a:rPr lang="en-GB" sz="5400" dirty="0" err="1">
                <a:latin typeface="Montserrat ExtraBold"/>
              </a:rPr>
              <a:t>Etholiad</a:t>
            </a:r>
            <a:r>
              <a:rPr lang="en-GB" sz="5400" dirty="0">
                <a:latin typeface="Montserrat ExtraBold"/>
              </a:rPr>
              <a:t> y Senedd, </a:t>
            </a:r>
            <a:r>
              <a:rPr lang="en-GB" sz="5400" dirty="0" err="1">
                <a:latin typeface="Montserrat ExtraBold"/>
              </a:rPr>
              <a:t>rwyt</a:t>
            </a:r>
            <a:r>
              <a:rPr lang="en-GB" sz="5400" dirty="0">
                <a:latin typeface="Montserrat ExtraBold"/>
              </a:rPr>
              <a:t> </a:t>
            </a:r>
            <a:r>
              <a:rPr lang="en-GB" sz="5400" dirty="0" err="1">
                <a:latin typeface="Montserrat ExtraBold"/>
              </a:rPr>
              <a:t>ti'n</a:t>
            </a:r>
            <a:r>
              <a:rPr lang="en-GB" sz="5400" dirty="0">
                <a:latin typeface="Montserrat ExtraBold"/>
              </a:rPr>
              <a:t> </a:t>
            </a:r>
            <a:r>
              <a:rPr lang="en-GB" sz="5400" dirty="0" err="1">
                <a:latin typeface="Montserrat ExtraBold"/>
              </a:rPr>
              <a:t>pleidleisio</a:t>
            </a:r>
            <a:r>
              <a:rPr lang="en-GB" sz="5400" dirty="0">
                <a:latin typeface="Montserrat ExtraBold"/>
              </a:rPr>
              <a:t> </a:t>
            </a:r>
            <a:r>
              <a:rPr lang="en-GB" sz="5400" dirty="0" err="1">
                <a:latin typeface="Montserrat ExtraBold"/>
              </a:rPr>
              <a:t>dros</a:t>
            </a:r>
            <a:r>
              <a:rPr lang="en-GB" sz="5400" dirty="0">
                <a:latin typeface="Montserrat ExtraBold"/>
              </a:rPr>
              <a:t> </a:t>
            </a:r>
            <a:r>
              <a:rPr lang="en-GB" sz="5400" dirty="0" err="1">
                <a:latin typeface="Montserrat ExtraBold"/>
              </a:rPr>
              <a:t>blaid</a:t>
            </a:r>
            <a:r>
              <a:rPr lang="en-GB" sz="5400" dirty="0">
                <a:latin typeface="Montserrat ExtraBold"/>
              </a:rPr>
              <a:t> neu </a:t>
            </a:r>
            <a:r>
              <a:rPr lang="en-GB" sz="5400" dirty="0" err="1">
                <a:latin typeface="Montserrat ExtraBold"/>
              </a:rPr>
              <a:t>dros</a:t>
            </a:r>
            <a:r>
              <a:rPr lang="en-GB" sz="5400" dirty="0">
                <a:latin typeface="Montserrat ExtraBold"/>
              </a:rPr>
              <a:t> </a:t>
            </a:r>
            <a:r>
              <a:rPr lang="en-GB" sz="5400" dirty="0" err="1">
                <a:latin typeface="Montserrat ExtraBold"/>
              </a:rPr>
              <a:t>ymgeisydd</a:t>
            </a:r>
            <a:r>
              <a:rPr lang="en-GB" sz="5400" dirty="0">
                <a:latin typeface="Montserrat ExtraBold"/>
              </a:rPr>
              <a:t> </a:t>
            </a:r>
            <a:r>
              <a:rPr lang="en-GB" sz="5400" dirty="0" err="1">
                <a:latin typeface="Montserrat ExtraBold"/>
              </a:rPr>
              <a:t>annibynol</a:t>
            </a:r>
            <a:r>
              <a:rPr lang="en-GB" sz="5400" dirty="0">
                <a:latin typeface="Montserrat ExtraBold"/>
              </a:rPr>
              <a:t>.</a:t>
            </a:r>
            <a:endParaRPr lang="en-GB" sz="5400" dirty="0"/>
          </a:p>
        </p:txBody>
      </p:sp>
      <p:sp>
        <p:nvSpPr>
          <p:cNvPr id="6" name="Footer Placeholder 5">
            <a:extLst>
              <a:ext uri="{FF2B5EF4-FFF2-40B4-BE49-F238E27FC236}">
                <a16:creationId xmlns:a16="http://schemas.microsoft.com/office/drawing/2014/main" id="{7F5CC9DB-00C5-5AB4-7201-A859A6235EAD}"/>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164033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0732-9E32-5B9C-250D-99ADC577F1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BE7DE5-B1F9-AF95-0FFD-DA52083C3091}"/>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4. Yn </a:t>
            </a:r>
            <a:r>
              <a:rPr lang="en-GB" sz="5400" dirty="0" err="1">
                <a:latin typeface="Montserrat ExtraBold"/>
              </a:rPr>
              <a:t>Etholiad</a:t>
            </a:r>
            <a:r>
              <a:rPr lang="en-GB" sz="5400" dirty="0">
                <a:latin typeface="Montserrat ExtraBold"/>
              </a:rPr>
              <a:t> y Senedd, </a:t>
            </a:r>
            <a:r>
              <a:rPr lang="en-GB" sz="5400" dirty="0" err="1">
                <a:latin typeface="Montserrat ExtraBold"/>
              </a:rPr>
              <a:t>rwyt</a:t>
            </a:r>
            <a:r>
              <a:rPr lang="en-GB" sz="5400" dirty="0">
                <a:latin typeface="Montserrat ExtraBold"/>
              </a:rPr>
              <a:t> </a:t>
            </a:r>
            <a:r>
              <a:rPr lang="en-GB" sz="5400" dirty="0" err="1">
                <a:latin typeface="Montserrat ExtraBold"/>
              </a:rPr>
              <a:t>ti'n</a:t>
            </a:r>
            <a:r>
              <a:rPr lang="en-GB" sz="5400" dirty="0">
                <a:latin typeface="Montserrat ExtraBold"/>
              </a:rPr>
              <a:t> </a:t>
            </a:r>
            <a:r>
              <a:rPr lang="en-GB" sz="5400" dirty="0" err="1">
                <a:latin typeface="Montserrat ExtraBold"/>
              </a:rPr>
              <a:t>pleidleisio</a:t>
            </a:r>
            <a:r>
              <a:rPr lang="en-GB" sz="5400" dirty="0">
                <a:latin typeface="Montserrat ExtraBold"/>
              </a:rPr>
              <a:t> </a:t>
            </a:r>
            <a:r>
              <a:rPr lang="en-GB" sz="5400" dirty="0" err="1">
                <a:latin typeface="Montserrat ExtraBold"/>
              </a:rPr>
              <a:t>dros</a:t>
            </a:r>
            <a:r>
              <a:rPr lang="en-GB" sz="5400" dirty="0">
                <a:latin typeface="Montserrat ExtraBold"/>
              </a:rPr>
              <a:t> </a:t>
            </a:r>
            <a:r>
              <a:rPr lang="en-GB" sz="5400" dirty="0" err="1">
                <a:latin typeface="Montserrat ExtraBold"/>
              </a:rPr>
              <a:t>blaid</a:t>
            </a:r>
            <a:r>
              <a:rPr lang="en-GB" sz="5400" dirty="0">
                <a:latin typeface="Montserrat ExtraBold"/>
              </a:rPr>
              <a:t> neu </a:t>
            </a:r>
            <a:r>
              <a:rPr lang="en-GB" sz="5400" dirty="0" err="1">
                <a:latin typeface="Montserrat ExtraBold"/>
              </a:rPr>
              <a:t>dros</a:t>
            </a:r>
            <a:r>
              <a:rPr lang="en-GB" sz="5400" dirty="0">
                <a:latin typeface="Montserrat ExtraBold"/>
              </a:rPr>
              <a:t> </a:t>
            </a:r>
            <a:r>
              <a:rPr lang="en-GB" sz="5400" dirty="0" err="1">
                <a:latin typeface="Montserrat ExtraBold"/>
              </a:rPr>
              <a:t>ymgeisydd</a:t>
            </a:r>
            <a:r>
              <a:rPr lang="en-GB" sz="5400" dirty="0">
                <a:latin typeface="Montserrat ExtraBold"/>
              </a:rPr>
              <a:t> </a:t>
            </a:r>
            <a:r>
              <a:rPr lang="en-GB" sz="5400" dirty="0" err="1">
                <a:latin typeface="Montserrat ExtraBold"/>
              </a:rPr>
              <a:t>annibynol</a:t>
            </a:r>
            <a:r>
              <a:rPr lang="en-GB" sz="5400" dirty="0">
                <a:latin typeface="Montserrat ExtraBold"/>
              </a:rPr>
              <a:t>.</a:t>
            </a:r>
            <a:endParaRPr lang="en-GB" sz="5400" dirty="0"/>
          </a:p>
        </p:txBody>
      </p:sp>
      <p:sp>
        <p:nvSpPr>
          <p:cNvPr id="6" name="Footer Placeholder 5">
            <a:extLst>
              <a:ext uri="{FF2B5EF4-FFF2-40B4-BE49-F238E27FC236}">
                <a16:creationId xmlns:a16="http://schemas.microsoft.com/office/drawing/2014/main" id="{4E93FD81-9F25-6B14-7B71-D7F3517BA58D}"/>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3" name="Title 6">
            <a:extLst>
              <a:ext uri="{FF2B5EF4-FFF2-40B4-BE49-F238E27FC236}">
                <a16:creationId xmlns:a16="http://schemas.microsoft.com/office/drawing/2014/main" id="{3251A5BB-9C63-C67C-87B1-8924F3A343CE}"/>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Gwir ✓ </a:t>
            </a:r>
          </a:p>
        </p:txBody>
      </p:sp>
    </p:spTree>
    <p:extLst>
      <p:ext uri="{BB962C8B-B14F-4D97-AF65-F5344CB8AC3E}">
        <p14:creationId xmlns:p14="http://schemas.microsoft.com/office/powerpoint/2010/main" val="389923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ABEB-795C-F088-5F55-065C8E9983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475AFDD-A5A1-8025-80A9-B757EC03FDC4}"/>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5. </a:t>
            </a:r>
            <a:r>
              <a:rPr lang="en-GB" sz="5400" dirty="0" err="1">
                <a:latin typeface="Montserrat ExtraBold"/>
              </a:rPr>
              <a:t>Caiff</a:t>
            </a:r>
            <a:r>
              <a:rPr lang="en-GB" sz="5400" dirty="0">
                <a:latin typeface="Montserrat ExtraBold"/>
              </a:rPr>
              <a:t> </a:t>
            </a:r>
            <a:r>
              <a:rPr lang="en-GB" sz="5400" dirty="0" err="1">
                <a:latin typeface="Montserrat ExtraBold"/>
              </a:rPr>
              <a:t>pob</a:t>
            </a:r>
            <a:r>
              <a:rPr lang="en-GB" sz="5400" dirty="0">
                <a:latin typeface="Montserrat ExtraBold"/>
              </a:rPr>
              <a:t> </a:t>
            </a:r>
            <a:r>
              <a:rPr lang="en-GB" sz="5400" dirty="0" err="1">
                <a:latin typeface="Montserrat ExtraBold"/>
              </a:rPr>
              <a:t>ardal</a:t>
            </a:r>
            <a:r>
              <a:rPr lang="en-GB" sz="5400" dirty="0">
                <a:latin typeface="Montserrat ExtraBold"/>
              </a:rPr>
              <a:t> </a:t>
            </a:r>
            <a:r>
              <a:rPr lang="en-GB" sz="5400" dirty="0" err="1">
                <a:latin typeface="Montserrat ExtraBold"/>
              </a:rPr>
              <a:t>leol</a:t>
            </a:r>
            <a:r>
              <a:rPr lang="en-GB" sz="5400" dirty="0">
                <a:latin typeface="Montserrat ExtraBold"/>
              </a:rPr>
              <a:t> </a:t>
            </a:r>
            <a:r>
              <a:rPr lang="en-GB" sz="5400" dirty="0" err="1">
                <a:latin typeface="Montserrat ExtraBold"/>
              </a:rPr>
              <a:t>yng</a:t>
            </a:r>
            <a:r>
              <a:rPr lang="en-GB" sz="5400" dirty="0">
                <a:latin typeface="Montserrat ExtraBold"/>
              </a:rPr>
              <a:t> </a:t>
            </a:r>
            <a:r>
              <a:rPr lang="en-GB" sz="5400" dirty="0" err="1">
                <a:latin typeface="Montserrat ExtraBold"/>
              </a:rPr>
              <a:t>Nghymru</a:t>
            </a:r>
            <a:r>
              <a:rPr lang="en-GB" sz="5400" dirty="0">
                <a:latin typeface="Montserrat ExtraBold"/>
              </a:rPr>
              <a:t> </a:t>
            </a:r>
            <a:r>
              <a:rPr lang="en-GB" sz="5400" dirty="0" err="1">
                <a:latin typeface="Montserrat ExtraBold"/>
              </a:rPr>
              <a:t>ei</a:t>
            </a:r>
            <a:r>
              <a:rPr lang="en-GB" sz="5400" dirty="0">
                <a:latin typeface="Montserrat ExtraBold"/>
              </a:rPr>
              <a:t> </a:t>
            </a:r>
            <a:r>
              <a:rPr lang="en-GB" sz="5400" dirty="0" err="1">
                <a:latin typeface="Montserrat ExtraBold"/>
              </a:rPr>
              <a:t>chynrichioli</a:t>
            </a:r>
            <a:r>
              <a:rPr lang="en-GB" sz="5400" dirty="0">
                <a:latin typeface="Montserrat ExtraBold"/>
              </a:rPr>
              <a:t> </a:t>
            </a:r>
            <a:r>
              <a:rPr lang="en-GB" sz="5400" dirty="0" err="1">
                <a:latin typeface="Montserrat ExtraBold"/>
              </a:rPr>
              <a:t>gan</a:t>
            </a:r>
            <a:r>
              <a:rPr lang="en-GB" sz="5400" dirty="0">
                <a:latin typeface="Montserrat ExtraBold"/>
              </a:rPr>
              <a:t> 5 Aelod o'r Senedd.</a:t>
            </a:r>
            <a:endParaRPr lang="en-GB" sz="5400" dirty="0"/>
          </a:p>
        </p:txBody>
      </p:sp>
      <p:sp>
        <p:nvSpPr>
          <p:cNvPr id="6" name="Footer Placeholder 5">
            <a:extLst>
              <a:ext uri="{FF2B5EF4-FFF2-40B4-BE49-F238E27FC236}">
                <a16:creationId xmlns:a16="http://schemas.microsoft.com/office/drawing/2014/main" id="{4015F9FB-06F1-7A48-A4C8-8F9D34F1349A}"/>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79698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1A01-823A-234B-0C12-46D7E71554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C749667-C048-9DF1-8DE9-FAC473F24EC1}"/>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5. </a:t>
            </a:r>
            <a:r>
              <a:rPr lang="en-GB" sz="5400" dirty="0" err="1">
                <a:latin typeface="Montserrat ExtraBold"/>
              </a:rPr>
              <a:t>Caiff</a:t>
            </a:r>
            <a:r>
              <a:rPr lang="en-GB" sz="5400" dirty="0">
                <a:latin typeface="Montserrat ExtraBold"/>
              </a:rPr>
              <a:t> </a:t>
            </a:r>
            <a:r>
              <a:rPr lang="en-GB" sz="5400" dirty="0" err="1">
                <a:latin typeface="Montserrat ExtraBold"/>
              </a:rPr>
              <a:t>pob</a:t>
            </a:r>
            <a:r>
              <a:rPr lang="en-GB" sz="5400" dirty="0">
                <a:latin typeface="Montserrat ExtraBold"/>
              </a:rPr>
              <a:t> </a:t>
            </a:r>
            <a:r>
              <a:rPr lang="en-GB" sz="5400" dirty="0" err="1">
                <a:latin typeface="Montserrat ExtraBold"/>
              </a:rPr>
              <a:t>ardal</a:t>
            </a:r>
            <a:r>
              <a:rPr lang="en-GB" sz="5400" dirty="0">
                <a:latin typeface="Montserrat ExtraBold"/>
              </a:rPr>
              <a:t> </a:t>
            </a:r>
            <a:r>
              <a:rPr lang="en-GB" sz="5400" dirty="0" err="1">
                <a:latin typeface="Montserrat ExtraBold"/>
              </a:rPr>
              <a:t>leol</a:t>
            </a:r>
            <a:r>
              <a:rPr lang="en-GB" sz="5400" dirty="0">
                <a:latin typeface="Montserrat ExtraBold"/>
              </a:rPr>
              <a:t> </a:t>
            </a:r>
            <a:r>
              <a:rPr lang="en-GB" sz="5400" dirty="0" err="1">
                <a:latin typeface="Montserrat ExtraBold"/>
              </a:rPr>
              <a:t>yng</a:t>
            </a:r>
            <a:r>
              <a:rPr lang="en-GB" sz="5400" dirty="0">
                <a:latin typeface="Montserrat ExtraBold"/>
              </a:rPr>
              <a:t> </a:t>
            </a:r>
            <a:r>
              <a:rPr lang="en-GB" sz="5400" dirty="0" err="1">
                <a:latin typeface="Montserrat ExtraBold"/>
              </a:rPr>
              <a:t>Nghymru</a:t>
            </a:r>
            <a:r>
              <a:rPr lang="en-GB" sz="5400" dirty="0">
                <a:latin typeface="Montserrat ExtraBold"/>
              </a:rPr>
              <a:t> </a:t>
            </a:r>
            <a:r>
              <a:rPr lang="en-GB" sz="5400" dirty="0" err="1">
                <a:latin typeface="Montserrat ExtraBold"/>
              </a:rPr>
              <a:t>ei</a:t>
            </a:r>
            <a:r>
              <a:rPr lang="en-GB" sz="5400" dirty="0">
                <a:latin typeface="Montserrat ExtraBold"/>
              </a:rPr>
              <a:t> </a:t>
            </a:r>
            <a:r>
              <a:rPr lang="en-GB" sz="5400" dirty="0" err="1">
                <a:latin typeface="Montserrat ExtraBold"/>
              </a:rPr>
              <a:t>chynrychioli</a:t>
            </a:r>
            <a:r>
              <a:rPr lang="en-GB" sz="5400" dirty="0">
                <a:latin typeface="Montserrat ExtraBold"/>
              </a:rPr>
              <a:t> </a:t>
            </a:r>
            <a:r>
              <a:rPr lang="en-GB" sz="5400" dirty="0" err="1">
                <a:latin typeface="Montserrat ExtraBold"/>
              </a:rPr>
              <a:t>gan</a:t>
            </a:r>
            <a:r>
              <a:rPr lang="en-GB" sz="5400" dirty="0">
                <a:latin typeface="Montserrat ExtraBold"/>
              </a:rPr>
              <a:t> 5 Aelod o'r Senedd.</a:t>
            </a:r>
            <a:endParaRPr lang="en-GB" sz="5400" dirty="0"/>
          </a:p>
        </p:txBody>
      </p:sp>
      <p:sp>
        <p:nvSpPr>
          <p:cNvPr id="6" name="Footer Placeholder 5">
            <a:extLst>
              <a:ext uri="{FF2B5EF4-FFF2-40B4-BE49-F238E27FC236}">
                <a16:creationId xmlns:a16="http://schemas.microsoft.com/office/drawing/2014/main" id="{2FBE8114-4C53-6863-47AF-409E0D946FBF}"/>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3" name="Title 6">
            <a:extLst>
              <a:ext uri="{FF2B5EF4-FFF2-40B4-BE49-F238E27FC236}">
                <a16:creationId xmlns:a16="http://schemas.microsoft.com/office/drawing/2014/main" id="{4D886803-C625-5DC0-015C-9A8BE09B574C}"/>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srgbClr val="FFFFFF"/>
                </a:solidFill>
                <a:effectLst/>
                <a:uLnTx/>
                <a:uFillTx/>
                <a:latin typeface="Montserrat ExtraBold"/>
                <a:ea typeface="+mj-ea"/>
                <a:cs typeface="+mj-cs"/>
              </a:rPr>
              <a:t>Gau✘</a:t>
            </a: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 </a:t>
            </a:r>
          </a:p>
        </p:txBody>
      </p:sp>
    </p:spTree>
    <p:extLst>
      <p:ext uri="{BB962C8B-B14F-4D97-AF65-F5344CB8AC3E}">
        <p14:creationId xmlns:p14="http://schemas.microsoft.com/office/powerpoint/2010/main" val="28396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86C8C-0D93-5157-DFE3-55DDF1FB41F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2DD364-C302-3F53-D4E7-B7F4A30DB742}"/>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5. </a:t>
            </a:r>
            <a:r>
              <a:rPr lang="en-GB" sz="5400" dirty="0" err="1">
                <a:latin typeface="Montserrat ExtraBold"/>
              </a:rPr>
              <a:t>Caiff</a:t>
            </a:r>
            <a:r>
              <a:rPr lang="en-GB" sz="5400" dirty="0">
                <a:latin typeface="Montserrat ExtraBold"/>
              </a:rPr>
              <a:t> </a:t>
            </a:r>
            <a:r>
              <a:rPr lang="en-GB" sz="5400" dirty="0" err="1">
                <a:latin typeface="Montserrat ExtraBold"/>
              </a:rPr>
              <a:t>pob</a:t>
            </a:r>
            <a:r>
              <a:rPr lang="en-GB" sz="5400" dirty="0">
                <a:latin typeface="Montserrat ExtraBold"/>
              </a:rPr>
              <a:t> </a:t>
            </a:r>
            <a:r>
              <a:rPr lang="en-GB" sz="5400" dirty="0" err="1">
                <a:latin typeface="Montserrat ExtraBold"/>
              </a:rPr>
              <a:t>ardal</a:t>
            </a:r>
            <a:r>
              <a:rPr lang="en-GB" sz="5400" dirty="0">
                <a:latin typeface="Montserrat ExtraBold"/>
              </a:rPr>
              <a:t> </a:t>
            </a:r>
            <a:r>
              <a:rPr lang="en-GB" sz="5400" dirty="0" err="1">
                <a:latin typeface="Montserrat ExtraBold"/>
              </a:rPr>
              <a:t>leol</a:t>
            </a:r>
            <a:r>
              <a:rPr lang="en-GB" sz="5400" dirty="0">
                <a:latin typeface="Montserrat ExtraBold"/>
              </a:rPr>
              <a:t> </a:t>
            </a:r>
            <a:r>
              <a:rPr lang="en-GB" sz="5400" dirty="0" err="1">
                <a:latin typeface="Montserrat ExtraBold"/>
              </a:rPr>
              <a:t>yng</a:t>
            </a:r>
            <a:r>
              <a:rPr lang="en-GB" sz="5400" dirty="0">
                <a:latin typeface="Montserrat ExtraBold"/>
              </a:rPr>
              <a:t> </a:t>
            </a:r>
            <a:r>
              <a:rPr lang="en-GB" sz="5400" dirty="0" err="1">
                <a:latin typeface="Montserrat ExtraBold"/>
              </a:rPr>
              <a:t>Nghymru</a:t>
            </a:r>
            <a:r>
              <a:rPr lang="en-GB" sz="5400" dirty="0">
                <a:latin typeface="Montserrat ExtraBold"/>
              </a:rPr>
              <a:t> </a:t>
            </a:r>
            <a:r>
              <a:rPr lang="en-GB" sz="5400" dirty="0" err="1">
                <a:latin typeface="Montserrat ExtraBold"/>
              </a:rPr>
              <a:t>ei</a:t>
            </a:r>
            <a:r>
              <a:rPr lang="en-GB" sz="5400" dirty="0">
                <a:latin typeface="Montserrat ExtraBold"/>
              </a:rPr>
              <a:t> </a:t>
            </a:r>
            <a:r>
              <a:rPr lang="en-GB" sz="5400" dirty="0" err="1">
                <a:latin typeface="Montserrat ExtraBold"/>
              </a:rPr>
              <a:t>chynrychioli</a:t>
            </a:r>
            <a:r>
              <a:rPr lang="en-GB" sz="5400" dirty="0">
                <a:latin typeface="Montserrat ExtraBold"/>
              </a:rPr>
              <a:t> </a:t>
            </a:r>
            <a:r>
              <a:rPr lang="en-GB" sz="5400" dirty="0" err="1">
                <a:latin typeface="Montserrat ExtraBold"/>
              </a:rPr>
              <a:t>gan</a:t>
            </a:r>
            <a:r>
              <a:rPr lang="en-GB" sz="5400" dirty="0">
                <a:latin typeface="Montserrat ExtraBold"/>
              </a:rPr>
              <a:t> 6 Aelod o'r Senedd.</a:t>
            </a:r>
            <a:endParaRPr lang="en-GB" sz="5400" dirty="0"/>
          </a:p>
        </p:txBody>
      </p:sp>
      <p:sp>
        <p:nvSpPr>
          <p:cNvPr id="6" name="Footer Placeholder 5">
            <a:extLst>
              <a:ext uri="{FF2B5EF4-FFF2-40B4-BE49-F238E27FC236}">
                <a16:creationId xmlns:a16="http://schemas.microsoft.com/office/drawing/2014/main" id="{FC4DA2F9-70E1-67AD-BC95-F0A4DEE076C0}"/>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124377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1D98-F7E4-D6DE-4BB5-0278F8560B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F7AFEA-F7F1-EDF7-42A1-898842E0C713}"/>
              </a:ext>
            </a:extLst>
          </p:cNvPr>
          <p:cNvSpPr>
            <a:spLocks noGrp="1"/>
          </p:cNvSpPr>
          <p:nvPr>
            <p:ph type="title"/>
          </p:nvPr>
        </p:nvSpPr>
        <p:spPr>
          <a:xfrm>
            <a:off x="280516" y="389299"/>
            <a:ext cx="6332625" cy="4217459"/>
          </a:xfrm>
        </p:spPr>
        <p:txBody>
          <a:bodyPr anchor="t">
            <a:normAutofit/>
          </a:bodyPr>
          <a:lstStyle/>
          <a:p>
            <a:r>
              <a:rPr lang="en-GB" sz="5400" dirty="0">
                <a:latin typeface="Montserrat ExtraBold"/>
              </a:rPr>
              <a:t>6. Mae </a:t>
            </a:r>
            <a:r>
              <a:rPr lang="en-GB" sz="5400" dirty="0" err="1">
                <a:latin typeface="Montserrat ExtraBold"/>
              </a:rPr>
              <a:t>angen</a:t>
            </a:r>
            <a:r>
              <a:rPr lang="en-GB" sz="5400" dirty="0">
                <a:latin typeface="Montserrat ExtraBold"/>
              </a:rPr>
              <a:t> </a:t>
            </a:r>
            <a:r>
              <a:rPr lang="en-GB" sz="5400" dirty="0" err="1">
                <a:latin typeface="Montserrat ExtraBold"/>
              </a:rPr>
              <a:t>i</a:t>
            </a:r>
            <a:r>
              <a:rPr lang="en-GB" sz="5400" dirty="0">
                <a:latin typeface="Montserrat ExtraBold"/>
              </a:rPr>
              <a:t> </a:t>
            </a:r>
            <a:r>
              <a:rPr lang="en-GB" sz="5400" dirty="0" err="1">
                <a:latin typeface="Montserrat ExtraBold"/>
              </a:rPr>
              <a:t>ti</a:t>
            </a:r>
            <a:r>
              <a:rPr lang="en-GB" sz="5400" dirty="0">
                <a:latin typeface="Montserrat ExtraBold"/>
              </a:rPr>
              <a:t> </a:t>
            </a:r>
            <a:r>
              <a:rPr lang="en-GB" sz="5400" dirty="0" err="1">
                <a:latin typeface="Montserrat ExtraBold"/>
              </a:rPr>
              <a:t>gofrestru</a:t>
            </a:r>
            <a:r>
              <a:rPr lang="en-GB" sz="5400" dirty="0">
                <a:latin typeface="Montserrat ExtraBold"/>
              </a:rPr>
              <a:t> </a:t>
            </a:r>
            <a:r>
              <a:rPr lang="en-GB" sz="5400" dirty="0" err="1">
                <a:latin typeface="Montserrat ExtraBold"/>
              </a:rPr>
              <a:t>cyn</a:t>
            </a:r>
            <a:r>
              <a:rPr lang="en-GB" sz="5400" dirty="0">
                <a:latin typeface="Montserrat ExtraBold"/>
              </a:rPr>
              <a:t> </a:t>
            </a:r>
            <a:r>
              <a:rPr lang="en-GB" sz="5400" dirty="0" err="1">
                <a:latin typeface="Montserrat ExtraBold"/>
              </a:rPr>
              <a:t>dy</a:t>
            </a:r>
            <a:r>
              <a:rPr lang="en-GB" sz="5400" dirty="0">
                <a:latin typeface="Montserrat ExtraBold"/>
              </a:rPr>
              <a:t> </a:t>
            </a:r>
            <a:r>
              <a:rPr lang="en-GB" sz="5400" dirty="0" err="1">
                <a:latin typeface="Montserrat ExtraBold"/>
              </a:rPr>
              <a:t>fod</a:t>
            </a:r>
            <a:r>
              <a:rPr lang="en-GB" sz="5400" dirty="0">
                <a:latin typeface="Montserrat ExtraBold"/>
              </a:rPr>
              <a:t> </a:t>
            </a:r>
            <a:r>
              <a:rPr lang="en-GB" sz="5400" dirty="0" err="1">
                <a:latin typeface="Montserrat ExtraBold"/>
              </a:rPr>
              <a:t>di'n</a:t>
            </a:r>
            <a:r>
              <a:rPr lang="en-GB" sz="5400" dirty="0">
                <a:latin typeface="Montserrat ExtraBold"/>
              </a:rPr>
              <a:t> </a:t>
            </a:r>
            <a:r>
              <a:rPr lang="en-GB" sz="5400" dirty="0" err="1">
                <a:latin typeface="Montserrat ExtraBold"/>
              </a:rPr>
              <a:t>gallu</a:t>
            </a:r>
            <a:r>
              <a:rPr lang="en-GB" sz="5400" dirty="0">
                <a:latin typeface="Montserrat ExtraBold"/>
              </a:rPr>
              <a:t> </a:t>
            </a:r>
            <a:r>
              <a:rPr lang="en-GB" sz="5400" dirty="0" err="1">
                <a:latin typeface="Montserrat ExtraBold"/>
              </a:rPr>
              <a:t>pleidleisio</a:t>
            </a:r>
            <a:r>
              <a:rPr lang="en-GB" sz="5400" dirty="0">
                <a:latin typeface="Montserrat ExtraBold"/>
              </a:rPr>
              <a:t>.</a:t>
            </a:r>
          </a:p>
        </p:txBody>
      </p:sp>
      <p:sp>
        <p:nvSpPr>
          <p:cNvPr id="6" name="Footer Placeholder 5">
            <a:extLst>
              <a:ext uri="{FF2B5EF4-FFF2-40B4-BE49-F238E27FC236}">
                <a16:creationId xmlns:a16="http://schemas.microsoft.com/office/drawing/2014/main" id="{EA955199-DE4B-5378-20D8-2CDEBB0A8F21}"/>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376417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7D66D-8B62-92FC-B393-F378D5E2AD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05BBFD-6F79-A33A-643E-52C714D79FEF}"/>
              </a:ext>
            </a:extLst>
          </p:cNvPr>
          <p:cNvSpPr>
            <a:spLocks noGrp="1"/>
          </p:cNvSpPr>
          <p:nvPr>
            <p:ph type="title"/>
          </p:nvPr>
        </p:nvSpPr>
        <p:spPr>
          <a:xfrm>
            <a:off x="280516" y="389299"/>
            <a:ext cx="6332625" cy="2924269"/>
          </a:xfrm>
        </p:spPr>
        <p:txBody>
          <a:bodyPr anchor="t">
            <a:normAutofit fontScale="90000"/>
          </a:bodyPr>
          <a:lstStyle/>
          <a:p>
            <a:r>
              <a:rPr lang="en-GB" sz="6000" dirty="0">
                <a:latin typeface="Montserrat ExtraBold"/>
              </a:rPr>
              <a:t>6. Mae </a:t>
            </a:r>
            <a:r>
              <a:rPr lang="en-GB" sz="6000" dirty="0" err="1">
                <a:latin typeface="Montserrat ExtraBold"/>
              </a:rPr>
              <a:t>angen</a:t>
            </a:r>
            <a:r>
              <a:rPr lang="en-GB" sz="6000" dirty="0">
                <a:latin typeface="Montserrat ExtraBold"/>
              </a:rPr>
              <a:t> </a:t>
            </a:r>
            <a:r>
              <a:rPr lang="en-GB" sz="6000" dirty="0" err="1">
                <a:latin typeface="Montserrat ExtraBold"/>
              </a:rPr>
              <a:t>i</a:t>
            </a:r>
            <a:r>
              <a:rPr lang="en-GB" sz="6000" dirty="0">
                <a:latin typeface="Montserrat ExtraBold"/>
              </a:rPr>
              <a:t> </a:t>
            </a:r>
            <a:r>
              <a:rPr lang="en-GB" sz="6000" dirty="0" err="1">
                <a:latin typeface="Montserrat ExtraBold"/>
              </a:rPr>
              <a:t>ti</a:t>
            </a:r>
            <a:r>
              <a:rPr lang="en-GB" sz="6000" dirty="0">
                <a:latin typeface="Montserrat ExtraBold"/>
              </a:rPr>
              <a:t> </a:t>
            </a:r>
            <a:r>
              <a:rPr lang="en-GB" sz="6000" dirty="0" err="1">
                <a:latin typeface="Montserrat ExtraBold"/>
              </a:rPr>
              <a:t>gofrestru</a:t>
            </a:r>
            <a:r>
              <a:rPr lang="en-GB" sz="6000" dirty="0">
                <a:latin typeface="Montserrat ExtraBold"/>
              </a:rPr>
              <a:t> </a:t>
            </a:r>
            <a:r>
              <a:rPr lang="en-GB" sz="6000" dirty="0" err="1">
                <a:latin typeface="Montserrat ExtraBold"/>
              </a:rPr>
              <a:t>cyn</a:t>
            </a:r>
            <a:r>
              <a:rPr lang="en-GB" sz="6000" dirty="0">
                <a:latin typeface="Montserrat ExtraBold"/>
              </a:rPr>
              <a:t> </a:t>
            </a:r>
            <a:r>
              <a:rPr lang="en-GB" sz="6000" dirty="0" err="1">
                <a:latin typeface="Montserrat ExtraBold"/>
              </a:rPr>
              <a:t>dy</a:t>
            </a:r>
            <a:r>
              <a:rPr lang="en-GB" sz="6000" dirty="0">
                <a:latin typeface="Montserrat ExtraBold"/>
              </a:rPr>
              <a:t> </a:t>
            </a:r>
            <a:r>
              <a:rPr lang="en-GB" sz="6000" dirty="0" err="1">
                <a:latin typeface="Montserrat ExtraBold"/>
              </a:rPr>
              <a:t>fod</a:t>
            </a:r>
            <a:r>
              <a:rPr lang="en-GB" sz="6000" dirty="0">
                <a:latin typeface="Montserrat ExtraBold"/>
              </a:rPr>
              <a:t> </a:t>
            </a:r>
            <a:r>
              <a:rPr lang="en-GB" sz="6000" dirty="0" err="1">
                <a:latin typeface="Montserrat ExtraBold"/>
              </a:rPr>
              <a:t>di'n</a:t>
            </a:r>
            <a:r>
              <a:rPr lang="en-GB" sz="6000" dirty="0">
                <a:latin typeface="Montserrat ExtraBold"/>
              </a:rPr>
              <a:t> </a:t>
            </a:r>
            <a:r>
              <a:rPr lang="en-GB" sz="6000" dirty="0" err="1">
                <a:latin typeface="Montserrat ExtraBold"/>
              </a:rPr>
              <a:t>gallu</a:t>
            </a:r>
            <a:r>
              <a:rPr lang="en-GB" sz="6000" dirty="0">
                <a:latin typeface="Montserrat ExtraBold"/>
              </a:rPr>
              <a:t> </a:t>
            </a:r>
            <a:r>
              <a:rPr lang="en-GB" sz="6000" dirty="0" err="1">
                <a:latin typeface="Montserrat ExtraBold"/>
              </a:rPr>
              <a:t>pleidleisio</a:t>
            </a:r>
            <a:r>
              <a:rPr lang="en-GB" sz="6000" dirty="0">
                <a:latin typeface="Montserrat ExtraBold"/>
              </a:rPr>
              <a:t>.</a:t>
            </a:r>
            <a:endParaRPr lang="en-GB" dirty="0">
              <a:latin typeface="Montserrat ExtraBold"/>
            </a:endParaRPr>
          </a:p>
        </p:txBody>
      </p:sp>
      <p:sp>
        <p:nvSpPr>
          <p:cNvPr id="6" name="Footer Placeholder 5">
            <a:extLst>
              <a:ext uri="{FF2B5EF4-FFF2-40B4-BE49-F238E27FC236}">
                <a16:creationId xmlns:a16="http://schemas.microsoft.com/office/drawing/2014/main" id="{9C7CBF74-8A8C-C6C0-F691-34E050B7463B}"/>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2" name="Title 6">
            <a:extLst>
              <a:ext uri="{FF2B5EF4-FFF2-40B4-BE49-F238E27FC236}">
                <a16:creationId xmlns:a16="http://schemas.microsoft.com/office/drawing/2014/main" id="{ED96A7AC-8DD0-D913-146D-5ACDCC1BB4DF}"/>
              </a:ext>
            </a:extLst>
          </p:cNvPr>
          <p:cNvSpPr txBox="1">
            <a:spLocks/>
          </p:cNvSpPr>
          <p:nvPr/>
        </p:nvSpPr>
        <p:spPr>
          <a:xfrm>
            <a:off x="280516" y="4354717"/>
            <a:ext cx="6332625" cy="29937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Gwir ✓ </a:t>
            </a:r>
          </a:p>
        </p:txBody>
      </p:sp>
    </p:spTree>
    <p:extLst>
      <p:ext uri="{BB962C8B-B14F-4D97-AF65-F5344CB8AC3E}">
        <p14:creationId xmlns:p14="http://schemas.microsoft.com/office/powerpoint/2010/main" val="339092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normAutofit fontScale="90000"/>
          </a:bodyPr>
          <a:lstStyle/>
          <a:p>
            <a:r>
              <a:rPr lang="en-US" dirty="0" err="1">
                <a:latin typeface="Montserrat ExtraBold"/>
              </a:rPr>
              <a:t>Gweithgaredd</a:t>
            </a:r>
            <a:r>
              <a:rPr lang="en-US" dirty="0">
                <a:latin typeface="Montserrat ExtraBold"/>
              </a:rPr>
              <a:t> 2</a:t>
            </a:r>
            <a:br>
              <a:rPr lang="en-US" dirty="0"/>
            </a:br>
            <a:r>
              <a:rPr lang="en-US" sz="4400" dirty="0" err="1">
                <a:solidFill>
                  <a:schemeClr val="bg1"/>
                </a:solidFill>
                <a:latin typeface="Montserrat ExtraBold"/>
              </a:rPr>
              <a:t>Cywir</a:t>
            </a:r>
            <a:r>
              <a:rPr lang="en-US" sz="4400" dirty="0">
                <a:solidFill>
                  <a:schemeClr val="bg1"/>
                </a:solidFill>
                <a:latin typeface="Montserrat ExtraBold"/>
              </a:rPr>
              <a:t> neu </a:t>
            </a:r>
            <a:r>
              <a:rPr lang="en-US" sz="4400" dirty="0" err="1">
                <a:solidFill>
                  <a:schemeClr val="bg1"/>
                </a:solidFill>
                <a:latin typeface="Montserrat ExtraBold"/>
              </a:rPr>
              <a:t>anghywir</a:t>
            </a:r>
            <a:r>
              <a:rPr lang="en-US" sz="4400" dirty="0">
                <a:solidFill>
                  <a:schemeClr val="bg1"/>
                </a:solidFill>
                <a:latin typeface="Montserrat ExtraBold"/>
              </a:rPr>
              <a:t>?</a:t>
            </a:r>
            <a:endParaRPr lang="en-US" dirty="0">
              <a:solidFill>
                <a:schemeClr val="bg1"/>
              </a:solidFill>
              <a:latin typeface="Montserrat ExtraBold"/>
            </a:endParaRPr>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334000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4" y="467140"/>
            <a:ext cx="9549831" cy="1093304"/>
          </a:xfrm>
        </p:spPr>
        <p:txBody>
          <a:bodyPr>
            <a:normAutofit/>
          </a:bodyPr>
          <a:lstStyle/>
          <a:p>
            <a:r>
              <a:rPr lang="en-US" dirty="0" err="1">
                <a:latin typeface="Montserrat ExtraBold"/>
              </a:rPr>
              <a:t>Etholiad</a:t>
            </a:r>
            <a:r>
              <a:rPr lang="en-US" dirty="0">
                <a:latin typeface="Montserrat ExtraBold"/>
              </a:rPr>
              <a:t> Y Senedd 2026</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46538" y="1563167"/>
            <a:ext cx="5212477" cy="2575740"/>
          </a:xfrm>
        </p:spPr>
        <p:txBody>
          <a:bodyPr vert="horz" lIns="180000" tIns="180000" rIns="180000" bIns="180000" rtlCol="0" anchor="t">
            <a:normAutofit fontScale="92500" lnSpcReduction="20000"/>
          </a:bodyPr>
          <a:lstStyle/>
          <a:p>
            <a:pPr marL="0" indent="0">
              <a:buNone/>
            </a:pPr>
            <a:r>
              <a:rPr lang="en-GB" sz="1800" dirty="0">
                <a:latin typeface="Montserrat"/>
                <a:cs typeface="Futura Medium"/>
              </a:rPr>
              <a:t>Beth </a:t>
            </a:r>
            <a:r>
              <a:rPr lang="en-GB" sz="1800" dirty="0" err="1">
                <a:latin typeface="Montserrat"/>
                <a:cs typeface="Futura Medium"/>
              </a:rPr>
              <a:t>fydd</a:t>
            </a:r>
            <a:r>
              <a:rPr lang="en-GB" sz="1800" dirty="0">
                <a:latin typeface="Montserrat"/>
                <a:cs typeface="Futura Medium"/>
              </a:rPr>
              <a:t> </a:t>
            </a:r>
            <a:r>
              <a:rPr lang="en-GB" sz="1800" dirty="0" err="1">
                <a:latin typeface="Montserrat"/>
                <a:cs typeface="Futura Medium"/>
              </a:rPr>
              <a:t>yn</a:t>
            </a:r>
            <a:r>
              <a:rPr lang="en-GB" sz="1800" dirty="0">
                <a:latin typeface="Montserrat"/>
                <a:cs typeface="Futura Medium"/>
              </a:rPr>
              <a:t> </a:t>
            </a:r>
            <a:r>
              <a:rPr lang="en-GB" sz="1800" dirty="0" err="1">
                <a:latin typeface="Montserrat"/>
                <a:cs typeface="Futura Medium"/>
              </a:rPr>
              <a:t>digwydd</a:t>
            </a:r>
            <a:r>
              <a:rPr lang="en-GB" sz="1800" dirty="0">
                <a:latin typeface="Montserrat"/>
                <a:cs typeface="Futura Medium"/>
              </a:rPr>
              <a:t>? </a:t>
            </a:r>
          </a:p>
          <a:p>
            <a:r>
              <a:rPr lang="en-GB" sz="1800" b="0" dirty="0" err="1">
                <a:latin typeface="Montserrat"/>
                <a:cs typeface="Futura Medium"/>
              </a:rPr>
              <a:t>Cynhelir</a:t>
            </a:r>
            <a:r>
              <a:rPr lang="en-GB" sz="1800" b="0" dirty="0">
                <a:latin typeface="Montserrat"/>
                <a:cs typeface="Futura Medium"/>
              </a:rPr>
              <a:t> </a:t>
            </a:r>
            <a:r>
              <a:rPr lang="en-GB" sz="1800" b="0" dirty="0" err="1">
                <a:latin typeface="Montserrat"/>
                <a:cs typeface="Futura Medium"/>
              </a:rPr>
              <a:t>etholiad</a:t>
            </a:r>
            <a:r>
              <a:rPr lang="en-GB" sz="1800" b="0" dirty="0">
                <a:latin typeface="Montserrat"/>
                <a:cs typeface="Futura Medium"/>
              </a:rPr>
              <a:t> y Senedd </a:t>
            </a:r>
            <a:r>
              <a:rPr lang="en-GB" sz="1800" b="0" dirty="0" err="1">
                <a:latin typeface="Montserrat"/>
                <a:cs typeface="Futura Medium"/>
              </a:rPr>
              <a:t>ddydd</a:t>
            </a:r>
            <a:r>
              <a:rPr lang="en-GB" sz="1800" b="0" dirty="0">
                <a:latin typeface="Montserrat"/>
                <a:cs typeface="Futura Medium"/>
              </a:rPr>
              <a:t> </a:t>
            </a:r>
            <a:r>
              <a:rPr lang="en-GB" sz="1800" b="0" dirty="0" err="1">
                <a:latin typeface="Montserrat"/>
                <a:cs typeface="Futura Medium"/>
              </a:rPr>
              <a:t>Iau</a:t>
            </a:r>
            <a:r>
              <a:rPr lang="en-GB" sz="1800" b="0" dirty="0">
                <a:latin typeface="Montserrat"/>
                <a:cs typeface="Futura Medium"/>
              </a:rPr>
              <a:t> 7 Mai 2026</a:t>
            </a:r>
          </a:p>
          <a:p>
            <a:r>
              <a:rPr lang="cy-GB" sz="1800" b="0" dirty="0">
                <a:latin typeface="Montserrat"/>
                <a:cs typeface="Futura Medium"/>
              </a:rPr>
              <a:t>Gallwch bleidleisio os ydych chi'n 16 oed neu'n hŷn ar ddiwrnod yr etholiad ac yn byw yng Nghymru</a:t>
            </a:r>
          </a:p>
          <a:p>
            <a:r>
              <a:rPr lang="en-GB" sz="1800" b="0" dirty="0">
                <a:latin typeface="Montserrat"/>
                <a:cs typeface="Futura Medium"/>
              </a:rPr>
              <a:t>I </a:t>
            </a:r>
            <a:r>
              <a:rPr lang="en-GB" sz="1800" b="0" dirty="0" err="1">
                <a:latin typeface="Montserrat"/>
                <a:cs typeface="Futura Medium"/>
              </a:rPr>
              <a:t>bleidleisio</a:t>
            </a:r>
            <a:r>
              <a:rPr lang="en-GB" sz="1800" b="0" dirty="0">
                <a:latin typeface="Montserrat"/>
                <a:cs typeface="Futura Medium"/>
              </a:rPr>
              <a:t>, </a:t>
            </a:r>
            <a:r>
              <a:rPr lang="en-GB" sz="1800" b="0" dirty="0" err="1">
                <a:latin typeface="Montserrat"/>
                <a:cs typeface="Futura Medium"/>
              </a:rPr>
              <a:t>rhaid</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chi </a:t>
            </a:r>
            <a:r>
              <a:rPr lang="en-GB" sz="1800" b="0" dirty="0" err="1">
                <a:latin typeface="Montserrat"/>
                <a:cs typeface="Futura Medium"/>
              </a:rPr>
              <a:t>gofrestru</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a:t>
            </a:r>
            <a:r>
              <a:rPr lang="en-GB" sz="1800" b="0" dirty="0" err="1">
                <a:latin typeface="Montserrat"/>
                <a:cs typeface="Futura Medium"/>
              </a:rPr>
              <a:t>erbyn</a:t>
            </a:r>
            <a:r>
              <a:rPr lang="en-GB" sz="1800" b="0" dirty="0">
                <a:latin typeface="Montserrat"/>
                <a:cs typeface="Futura Medium"/>
              </a:rPr>
              <a:t> </a:t>
            </a:r>
            <a:r>
              <a:rPr lang="en-GB" sz="1800" b="0" dirty="0" err="1">
                <a:latin typeface="Montserrat"/>
                <a:cs typeface="Futura Medium"/>
              </a:rPr>
              <a:t>hanner</a:t>
            </a:r>
            <a:r>
              <a:rPr lang="en-GB" sz="1800" b="0" dirty="0">
                <a:latin typeface="Montserrat"/>
                <a:cs typeface="Futura Medium"/>
              </a:rPr>
              <a:t> </a:t>
            </a:r>
            <a:r>
              <a:rPr lang="en-GB" sz="1800" b="0" dirty="0" err="1">
                <a:latin typeface="Montserrat"/>
                <a:cs typeface="Futura Medium"/>
              </a:rPr>
              <a:t>nos</a:t>
            </a:r>
            <a:r>
              <a:rPr lang="en-GB" sz="1800" b="0" dirty="0">
                <a:latin typeface="Montserrat"/>
                <a:cs typeface="Futura Medium"/>
              </a:rPr>
              <a:t> </a:t>
            </a:r>
            <a:r>
              <a:rPr lang="en-GB" sz="1800" b="0" dirty="0" err="1">
                <a:latin typeface="Montserrat"/>
                <a:cs typeface="Futura Medium"/>
              </a:rPr>
              <a:t>ar</a:t>
            </a:r>
            <a:r>
              <a:rPr lang="en-GB" sz="1800" b="0" dirty="0">
                <a:latin typeface="Montserrat"/>
                <a:cs typeface="Futura Medium"/>
              </a:rPr>
              <a:t> 20 Ebrill 2026</a:t>
            </a:r>
            <a:endParaRPr lang="en-GB" sz="1800" b="0" dirty="0">
              <a:solidFill>
                <a:schemeClr val="tx1"/>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dirty="0" err="1">
                <a:latin typeface="Montserrat"/>
              </a:rPr>
              <a:t>Gweithgareddau</a:t>
            </a:r>
            <a:r>
              <a:rPr lang="en-US" dirty="0">
                <a:latin typeface="Montserrat"/>
              </a:rPr>
              <a:t> </a:t>
            </a:r>
            <a:r>
              <a:rPr lang="en-US" dirty="0" err="1">
                <a:latin typeface="Montserrat"/>
              </a:rPr>
              <a:t>Byr</a:t>
            </a:r>
            <a:endParaRPr lang="en-US" dirty="0"/>
          </a:p>
        </p:txBody>
      </p:sp>
      <p:sp>
        <p:nvSpPr>
          <p:cNvPr id="12" name="Text Placeholder 5">
            <a:extLst>
              <a:ext uri="{FF2B5EF4-FFF2-40B4-BE49-F238E27FC236}">
                <a16:creationId xmlns:a16="http://schemas.microsoft.com/office/drawing/2014/main" id="{F2079B42-33D0-C148-A7B0-DBE3CF4FE0C7}"/>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Montserrat"/>
                <a:cs typeface="Futura Medium"/>
              </a:rPr>
              <a:t>Pam </a:t>
            </a:r>
            <a:r>
              <a:rPr lang="en-GB" sz="1800" dirty="0" err="1">
                <a:latin typeface="Montserrat"/>
                <a:cs typeface="Futura Medium"/>
              </a:rPr>
              <a:t>mae’n</a:t>
            </a:r>
            <a:r>
              <a:rPr lang="en-GB" sz="1800" dirty="0">
                <a:latin typeface="Montserrat"/>
                <a:cs typeface="Futura Medium"/>
              </a:rPr>
              <a:t> </a:t>
            </a:r>
            <a:r>
              <a:rPr lang="en-GB" sz="1800" dirty="0" err="1">
                <a:latin typeface="Montserrat"/>
                <a:cs typeface="Futura Medium"/>
              </a:rPr>
              <a:t>bwysig</a:t>
            </a:r>
            <a:r>
              <a:rPr lang="en-GB" sz="1800" dirty="0">
                <a:latin typeface="Montserrat"/>
                <a:cs typeface="Futura Medium"/>
              </a:rPr>
              <a:t>? </a:t>
            </a:r>
          </a:p>
          <a:p>
            <a:r>
              <a:rPr lang="en-GB" sz="1800" b="0" dirty="0" err="1">
                <a:latin typeface="Montserrat"/>
                <a:cs typeface="Futura Medium"/>
              </a:rPr>
              <a:t>Mae'r</a:t>
            </a:r>
            <a:r>
              <a:rPr lang="en-GB" sz="1800" b="0" dirty="0">
                <a:latin typeface="Montserrat"/>
                <a:cs typeface="Futura Medium"/>
              </a:rPr>
              <a:t> Senedd </a:t>
            </a:r>
            <a:r>
              <a:rPr lang="en-GB" sz="1800" b="0" dirty="0" err="1">
                <a:latin typeface="Montserrat"/>
                <a:cs typeface="Futura Medium"/>
              </a:rPr>
              <a:t>yn</a:t>
            </a:r>
            <a:r>
              <a:rPr lang="en-GB" sz="1800" b="0" dirty="0">
                <a:latin typeface="Montserrat"/>
                <a:cs typeface="Futura Medium"/>
              </a:rPr>
              <a:t> </a:t>
            </a:r>
            <a:r>
              <a:rPr lang="en-GB" sz="1800" b="0" dirty="0" err="1">
                <a:latin typeface="Montserrat"/>
                <a:cs typeface="Futura Medium"/>
              </a:rPr>
              <a:t>gwneud</a:t>
            </a:r>
            <a:r>
              <a:rPr lang="en-GB" sz="1800" b="0" dirty="0">
                <a:latin typeface="Montserrat"/>
                <a:cs typeface="Futura Medium"/>
              </a:rPr>
              <a:t> </a:t>
            </a:r>
            <a:r>
              <a:rPr lang="en-GB" sz="1800" b="0" dirty="0" err="1">
                <a:latin typeface="Montserrat"/>
                <a:cs typeface="Futura Medium"/>
              </a:rPr>
              <a:t>penderfyniadau</a:t>
            </a:r>
            <a:r>
              <a:rPr lang="en-GB" sz="1800" b="0" dirty="0">
                <a:latin typeface="Montserrat"/>
                <a:cs typeface="Futura Medium"/>
              </a:rPr>
              <a:t> am </a:t>
            </a:r>
            <a:r>
              <a:rPr lang="en-GB" sz="1800" b="0" dirty="0" err="1">
                <a:latin typeface="Montserrat"/>
                <a:cs typeface="Futura Medium"/>
              </a:rPr>
              <a:t>bethau</a:t>
            </a:r>
            <a:r>
              <a:rPr lang="en-GB" sz="1800" b="0" dirty="0">
                <a:latin typeface="Montserrat"/>
                <a:cs typeface="Futura Medium"/>
              </a:rPr>
              <a:t> </a:t>
            </a:r>
            <a:r>
              <a:rPr lang="en-GB" sz="1800" b="0" dirty="0" err="1">
                <a:latin typeface="Montserrat"/>
                <a:cs typeface="Futura Medium"/>
              </a:rPr>
              <a:t>sy'n</a:t>
            </a:r>
            <a:r>
              <a:rPr lang="en-GB" sz="1800" b="0" dirty="0">
                <a:latin typeface="Montserrat"/>
                <a:cs typeface="Futura Medium"/>
              </a:rPr>
              <a:t> </a:t>
            </a:r>
            <a:r>
              <a:rPr lang="en-GB" sz="1800" b="0" dirty="0" err="1">
                <a:latin typeface="Montserrat"/>
                <a:cs typeface="Futura Medium"/>
              </a:rPr>
              <a:t>effeithio</a:t>
            </a:r>
            <a:r>
              <a:rPr lang="en-GB" sz="1800" b="0" dirty="0">
                <a:latin typeface="Montserrat"/>
                <a:cs typeface="Futura Medium"/>
              </a:rPr>
              <a:t> </a:t>
            </a:r>
            <a:r>
              <a:rPr lang="en-GB" sz="1800" b="0" dirty="0" err="1">
                <a:latin typeface="Montserrat"/>
                <a:cs typeface="Futura Medium"/>
              </a:rPr>
              <a:t>arnoch</a:t>
            </a:r>
            <a:r>
              <a:rPr lang="en-GB" sz="1800" b="0" dirty="0">
                <a:latin typeface="Montserrat"/>
                <a:cs typeface="Futura Medium"/>
              </a:rPr>
              <a:t> chi </a:t>
            </a:r>
            <a:r>
              <a:rPr lang="en-GB" sz="1800" b="0" dirty="0" err="1">
                <a:latin typeface="Montserrat"/>
                <a:cs typeface="Futura Medium"/>
              </a:rPr>
              <a:t>a'ch</a:t>
            </a:r>
            <a:r>
              <a:rPr lang="en-GB" sz="1800" b="0" dirty="0">
                <a:latin typeface="Montserrat"/>
                <a:cs typeface="Futura Medium"/>
              </a:rPr>
              <a:t> </a:t>
            </a:r>
            <a:r>
              <a:rPr lang="en-GB" sz="1800" b="0" dirty="0" err="1">
                <a:latin typeface="Montserrat"/>
                <a:cs typeface="Futura Medium"/>
              </a:rPr>
              <a:t>cymuned</a:t>
            </a:r>
            <a:endParaRPr lang="en-GB" sz="1800" b="0" dirty="0">
              <a:latin typeface="Montserrat"/>
              <a:cs typeface="Futura Medium"/>
            </a:endParaRPr>
          </a:p>
          <a:p>
            <a:r>
              <a:rPr lang="en-GB" sz="1800" b="0" dirty="0">
                <a:latin typeface="Montserrat"/>
                <a:cs typeface="Futura Medium"/>
              </a:rPr>
              <a:t>Yr </a:t>
            </a:r>
            <a:r>
              <a:rPr lang="en-GB" sz="1800" b="0" dirty="0" err="1">
                <a:latin typeface="Montserrat"/>
                <a:cs typeface="Futura Medium"/>
              </a:rPr>
              <a:t>etholiad</a:t>
            </a:r>
            <a:r>
              <a:rPr lang="en-GB" sz="1800" b="0" dirty="0">
                <a:latin typeface="Montserrat"/>
                <a:cs typeface="Futura Medium"/>
              </a:rPr>
              <a:t> </a:t>
            </a:r>
            <a:r>
              <a:rPr lang="en-GB" sz="1800" b="0" dirty="0" err="1">
                <a:latin typeface="Montserrat"/>
                <a:cs typeface="Futura Medium"/>
              </a:rPr>
              <a:t>hwn</a:t>
            </a:r>
            <a:r>
              <a:rPr lang="en-GB" sz="1800" b="0" dirty="0">
                <a:latin typeface="Montserrat"/>
                <a:cs typeface="Futura Medium"/>
              </a:rPr>
              <a:t> </a:t>
            </a:r>
            <a:r>
              <a:rPr lang="en-GB" sz="1800" b="0" dirty="0" err="1">
                <a:latin typeface="Montserrat"/>
                <a:cs typeface="Futura Medium"/>
              </a:rPr>
              <a:t>yw</a:t>
            </a:r>
            <a:r>
              <a:rPr lang="en-GB" sz="1800" b="0" dirty="0">
                <a:latin typeface="Montserrat"/>
                <a:cs typeface="Futura Medium"/>
              </a:rPr>
              <a:t> </a:t>
            </a:r>
            <a:r>
              <a:rPr lang="en-GB" sz="1800" b="0" dirty="0" err="1">
                <a:latin typeface="Montserrat"/>
                <a:cs typeface="Futura Medium"/>
              </a:rPr>
              <a:t>eich</a:t>
            </a:r>
            <a:r>
              <a:rPr lang="en-GB" sz="1800" b="0" dirty="0">
                <a:latin typeface="Montserrat"/>
                <a:cs typeface="Futura Medium"/>
              </a:rPr>
              <a:t> </a:t>
            </a:r>
            <a:r>
              <a:rPr lang="en-GB" sz="1800" b="0" dirty="0" err="1">
                <a:latin typeface="Montserrat"/>
                <a:cs typeface="Futura Medium"/>
              </a:rPr>
              <a:t>cyfle</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gael</a:t>
            </a:r>
            <a:r>
              <a:rPr lang="en-GB" sz="1800" b="0" dirty="0">
                <a:latin typeface="Montserrat"/>
                <a:cs typeface="Futura Medium"/>
              </a:rPr>
              <a:t> </a:t>
            </a:r>
            <a:r>
              <a:rPr lang="en-GB" sz="1800" b="0" dirty="0" err="1">
                <a:latin typeface="Montserrat"/>
                <a:cs typeface="Futura Medium"/>
              </a:rPr>
              <a:t>dweud</a:t>
            </a:r>
            <a:r>
              <a:rPr lang="en-GB" sz="1800" b="0" dirty="0">
                <a:latin typeface="Montserrat"/>
                <a:cs typeface="Futura Medium"/>
              </a:rPr>
              <a:t> </a:t>
            </a:r>
            <a:r>
              <a:rPr lang="en-GB" sz="1800" b="0" dirty="0" err="1">
                <a:latin typeface="Montserrat"/>
                <a:cs typeface="Futura Medium"/>
              </a:rPr>
              <a:t>eich</a:t>
            </a:r>
            <a:r>
              <a:rPr lang="en-GB" sz="1800" b="0" dirty="0">
                <a:latin typeface="Montserrat"/>
                <a:cs typeface="Futura Medium"/>
              </a:rPr>
              <a:t> </a:t>
            </a:r>
            <a:r>
              <a:rPr lang="en-GB" sz="1800" b="0" dirty="0" err="1">
                <a:latin typeface="Montserrat"/>
                <a:cs typeface="Futura Medium"/>
              </a:rPr>
              <a:t>dweud</a:t>
            </a:r>
            <a:r>
              <a:rPr lang="en-GB" sz="1800" b="0" dirty="0">
                <a:latin typeface="Montserrat"/>
                <a:cs typeface="Futura Medium"/>
              </a:rPr>
              <a:t> go </a:t>
            </a:r>
            <a:r>
              <a:rPr lang="en-GB" sz="1800" b="0" dirty="0" err="1">
                <a:latin typeface="Montserrat"/>
                <a:cs typeface="Futura Medium"/>
              </a:rPr>
              <a:t>iawn</a:t>
            </a:r>
            <a:r>
              <a:rPr lang="en-GB" sz="1800" b="0" dirty="0">
                <a:latin typeface="Montserrat"/>
                <a:cs typeface="Futura Medium"/>
              </a:rPr>
              <a:t> a </a:t>
            </a:r>
            <a:r>
              <a:rPr lang="en-GB" sz="1800" b="0" dirty="0" err="1">
                <a:latin typeface="Montserrat"/>
                <a:cs typeface="Futura Medium"/>
              </a:rPr>
              <a:t>gwneud</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leisiau</a:t>
            </a:r>
            <a:r>
              <a:rPr lang="en-GB" sz="1800" b="0" dirty="0">
                <a:latin typeface="Montserrat"/>
                <a:cs typeface="Futura Medium"/>
              </a:rPr>
              <a:t> </a:t>
            </a:r>
            <a:r>
              <a:rPr lang="en-GB" sz="1800" b="0" dirty="0" err="1">
                <a:latin typeface="Montserrat"/>
                <a:cs typeface="Futura Medium"/>
              </a:rPr>
              <a:t>pobl</a:t>
            </a:r>
            <a:r>
              <a:rPr lang="en-GB" sz="1800" b="0" dirty="0">
                <a:latin typeface="Montserrat"/>
                <a:cs typeface="Futura Medium"/>
              </a:rPr>
              <a:t> </a:t>
            </a:r>
            <a:r>
              <a:rPr lang="en-GB" sz="1800" b="0" dirty="0" err="1">
                <a:latin typeface="Montserrat"/>
                <a:cs typeface="Futura Medium"/>
              </a:rPr>
              <a:t>ifanc</a:t>
            </a:r>
            <a:r>
              <a:rPr lang="en-GB" sz="1800" b="0" dirty="0">
                <a:latin typeface="Montserrat"/>
                <a:cs typeface="Futura Medium"/>
              </a:rPr>
              <a:t> </a:t>
            </a:r>
            <a:r>
              <a:rPr lang="en-GB" sz="1800" b="0" dirty="0" err="1">
                <a:latin typeface="Montserrat"/>
                <a:cs typeface="Futura Medium"/>
              </a:rPr>
              <a:t>gyfrif</a:t>
            </a:r>
            <a:endParaRPr lang="en-GB" sz="1800" b="0" dirty="0">
              <a:latin typeface="Montserrat"/>
              <a:cs typeface="Futura Medium"/>
            </a:endParaRPr>
          </a:p>
        </p:txBody>
      </p:sp>
      <p:pic>
        <p:nvPicPr>
          <p:cNvPr id="5" name="Graphic 4" descr="Flip calendar with solid fill">
            <a:extLst>
              <a:ext uri="{FF2B5EF4-FFF2-40B4-BE49-F238E27FC236}">
                <a16:creationId xmlns:a16="http://schemas.microsoft.com/office/drawing/2014/main" id="{B6430AF8-4374-C1C8-DD84-CDD9DE89B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5E64C55B-FB93-828B-2D3A-EECB916F57B9}"/>
              </a:ext>
            </a:extLst>
          </p:cNvPr>
          <p:cNvSpPr txBox="1"/>
          <p:nvPr/>
        </p:nvSpPr>
        <p:spPr>
          <a:xfrm>
            <a:off x="7808634" y="4273375"/>
            <a:ext cx="2614132" cy="1200329"/>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latin typeface="Montserrat ExtraBold"/>
                <a:ea typeface="Calibri"/>
                <a:cs typeface="Calibri"/>
              </a:rPr>
              <a:t>Diwrnod</a:t>
            </a:r>
            <a:r>
              <a:rPr lang="en-US" sz="2400" dirty="0">
                <a:latin typeface="Montserrat ExtraBold"/>
                <a:ea typeface="Calibri"/>
                <a:cs typeface="Calibri"/>
              </a:rPr>
              <a:t> </a:t>
            </a:r>
            <a:r>
              <a:rPr lang="en-US" sz="2400" dirty="0" err="1">
                <a:latin typeface="Montserrat ExtraBold"/>
                <a:ea typeface="Calibri"/>
                <a:cs typeface="Calibri"/>
              </a:rPr>
              <a:t>Etholiad</a:t>
            </a:r>
            <a:r>
              <a:rPr lang="en-US" sz="2400" dirty="0">
                <a:latin typeface="Montserrat ExtraBold"/>
                <a:ea typeface="Calibri"/>
                <a:cs typeface="Calibri"/>
              </a:rPr>
              <a:t>:</a:t>
            </a:r>
            <a:endParaRPr lang="en-US" sz="2400" dirty="0">
              <a:ea typeface="Calibri"/>
              <a:cs typeface="Calibri"/>
            </a:endParaRPr>
          </a:p>
          <a:p>
            <a:pPr algn="ctr"/>
            <a:r>
              <a:rPr lang="en-US" sz="2400" dirty="0">
                <a:latin typeface="Montserrat ExtraBold"/>
                <a:ea typeface="Calibri"/>
                <a:cs typeface="Calibri"/>
              </a:rPr>
              <a:t> 7 Mai 2026</a:t>
            </a:r>
            <a:endParaRPr lang="en-US" sz="2400" dirty="0">
              <a:latin typeface="Montserrat ExtraBold"/>
            </a:endParaRPr>
          </a:p>
        </p:txBody>
      </p:sp>
    </p:spTree>
    <p:extLst>
      <p:ext uri="{BB962C8B-B14F-4D97-AF65-F5344CB8AC3E}">
        <p14:creationId xmlns:p14="http://schemas.microsoft.com/office/powerpoint/2010/main" val="277253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DAFC-ACC7-5FA6-319C-CEBABD47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2C21-B542-74EB-215A-7929A7C8D09A}"/>
              </a:ext>
            </a:extLst>
          </p:cNvPr>
          <p:cNvSpPr>
            <a:spLocks noGrp="1"/>
          </p:cNvSpPr>
          <p:nvPr>
            <p:ph type="title"/>
          </p:nvPr>
        </p:nvSpPr>
        <p:spPr>
          <a:xfrm>
            <a:off x="290455" y="467140"/>
            <a:ext cx="9211354" cy="1093304"/>
          </a:xfrm>
        </p:spPr>
        <p:txBody>
          <a:bodyPr>
            <a:normAutofit fontScale="90000"/>
          </a:bodyPr>
          <a:lstStyle/>
          <a:p>
            <a:r>
              <a:rPr lang="en-US" dirty="0" err="1">
                <a:latin typeface="Montserrat ExtraBold"/>
              </a:rPr>
              <a:t>Rhestr-wirio</a:t>
            </a:r>
            <a:r>
              <a:rPr lang="en-US" dirty="0">
                <a:latin typeface="Montserrat ExtraBold"/>
              </a:rPr>
              <a:t> yr </a:t>
            </a:r>
            <a:r>
              <a:rPr lang="en-US" dirty="0" err="1">
                <a:latin typeface="Montserrat ExtraBold"/>
              </a:rPr>
              <a:t>Etholiad</a:t>
            </a:r>
            <a:r>
              <a:rPr lang="en-US" dirty="0">
                <a:latin typeface="Montserrat ExtraBold"/>
              </a:rPr>
              <a:t>: </a:t>
            </a:r>
            <a:r>
              <a:rPr lang="en-US" dirty="0" err="1">
                <a:latin typeface="Montserrat ExtraBold"/>
              </a:rPr>
              <a:t>Cywir</a:t>
            </a:r>
            <a:r>
              <a:rPr lang="en-US" dirty="0">
                <a:latin typeface="Montserrat ExtraBold"/>
              </a:rPr>
              <a:t> neu </a:t>
            </a:r>
            <a:r>
              <a:rPr lang="en-US" dirty="0" err="1">
                <a:latin typeface="Montserrat ExtraBold"/>
              </a:rPr>
              <a:t>anghywir</a:t>
            </a:r>
            <a:r>
              <a:rPr lang="en-US" dirty="0">
                <a:latin typeface="Montserrat ExtraBold"/>
              </a:rPr>
              <a:t>?</a:t>
            </a:r>
          </a:p>
        </p:txBody>
      </p:sp>
      <p:sp>
        <p:nvSpPr>
          <p:cNvPr id="3" name="Text Placeholder 2">
            <a:extLst>
              <a:ext uri="{FF2B5EF4-FFF2-40B4-BE49-F238E27FC236}">
                <a16:creationId xmlns:a16="http://schemas.microsoft.com/office/drawing/2014/main" id="{9335A594-A848-0E40-C175-3CAB14455AB7}"/>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dirty="0">
                <a:latin typeface="Montserrat"/>
                <a:cs typeface="Futura Medium"/>
              </a:rPr>
              <a:t>10 </a:t>
            </a:r>
            <a:r>
              <a:rPr lang="en-US" dirty="0" err="1">
                <a:latin typeface="Montserrat"/>
                <a:cs typeface="Futura Medium"/>
              </a:rPr>
              <a:t>munud</a:t>
            </a:r>
            <a:endParaRPr lang="en-US" dirty="0" err="1"/>
          </a:p>
        </p:txBody>
      </p:sp>
      <p:sp>
        <p:nvSpPr>
          <p:cNvPr id="6" name="Text Placeholder 5">
            <a:extLst>
              <a:ext uri="{FF2B5EF4-FFF2-40B4-BE49-F238E27FC236}">
                <a16:creationId xmlns:a16="http://schemas.microsoft.com/office/drawing/2014/main" id="{A74F02A2-1F2F-4D99-F9BD-02D753D89C12}"/>
              </a:ext>
            </a:extLst>
          </p:cNvPr>
          <p:cNvSpPr>
            <a:spLocks noGrp="1"/>
          </p:cNvSpPr>
          <p:nvPr>
            <p:ph type="body" sz="quarter" idx="15"/>
          </p:nvPr>
        </p:nvSpPr>
        <p:spPr>
          <a:xfrm>
            <a:off x="382273" y="2416950"/>
            <a:ext cx="10266677" cy="1608398"/>
          </a:xfrm>
        </p:spPr>
        <p:txBody>
          <a:bodyPr vert="horz" lIns="180000" tIns="180000" rIns="180000" bIns="180000" rtlCol="0" anchor="t">
            <a:normAutofit fontScale="92500"/>
          </a:bodyPr>
          <a:lstStyle/>
          <a:p>
            <a:pPr>
              <a:buFont typeface="Calibri Light" panose="020F0302020204030204"/>
              <a:buAutoNum type="arabicPeriod"/>
            </a:pPr>
            <a:r>
              <a:rPr lang="en-US" sz="1800" b="0" dirty="0">
                <a:solidFill>
                  <a:srgbClr val="0D0D0D"/>
                </a:solidFill>
                <a:latin typeface="Montserrat"/>
                <a:cs typeface="Futura Medium"/>
              </a:rPr>
              <a:t>Fe </a:t>
            </a:r>
            <a:r>
              <a:rPr lang="en-US" sz="1800" b="0" dirty="0" err="1">
                <a:solidFill>
                  <a:srgbClr val="0D0D0D"/>
                </a:solidFill>
                <a:latin typeface="Montserrat"/>
                <a:cs typeface="Futura Medium"/>
              </a:rPr>
              <a:t>welwch</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restr</a:t>
            </a:r>
            <a:r>
              <a:rPr lang="en-US" sz="1800" b="0" dirty="0">
                <a:solidFill>
                  <a:srgbClr val="0D0D0D"/>
                </a:solidFill>
                <a:latin typeface="Montserrat"/>
                <a:cs typeface="Futura Medium"/>
              </a:rPr>
              <a:t> o </a:t>
            </a:r>
            <a:r>
              <a:rPr lang="en-US" sz="1800" b="0" dirty="0" err="1">
                <a:solidFill>
                  <a:srgbClr val="0D0D0D"/>
                </a:solidFill>
                <a:latin typeface="Montserrat"/>
                <a:cs typeface="Futura Medium"/>
              </a:rPr>
              <a:t>dasgau</a:t>
            </a:r>
            <a:r>
              <a:rPr lang="en-US" sz="1800" b="0" dirty="0">
                <a:solidFill>
                  <a:srgbClr val="0D0D0D"/>
                </a:solidFill>
                <a:latin typeface="Montserrat"/>
                <a:cs typeface="Futura Medium"/>
              </a:rPr>
              <a:t> y </a:t>
            </a:r>
            <a:r>
              <a:rPr lang="en-US" sz="1800" b="0" dirty="0" err="1">
                <a:solidFill>
                  <a:srgbClr val="0D0D0D"/>
                </a:solidFill>
                <a:latin typeface="Montserrat"/>
                <a:cs typeface="Futura Medium"/>
              </a:rPr>
              <a:t>gallai</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pobl</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eu</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gwneud</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i</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baratoi</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ar</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gyfer</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etholiad</a:t>
            </a:r>
            <a:r>
              <a:rPr lang="en-US" sz="1800" b="0" dirty="0">
                <a:latin typeface="Montserrat"/>
                <a:cs typeface="Futura Medium"/>
              </a:rPr>
              <a:t> y </a:t>
            </a:r>
            <a:r>
              <a:rPr lang="en-US" sz="1800" b="0" dirty="0">
                <a:solidFill>
                  <a:srgbClr val="0D0D0D"/>
                </a:solidFill>
                <a:latin typeface="Montserrat"/>
                <a:cs typeface="Futura Medium"/>
              </a:rPr>
              <a:t>Senedd</a:t>
            </a:r>
            <a:r>
              <a:rPr lang="en-US" sz="1800" b="0" dirty="0">
                <a:latin typeface="Montserrat"/>
                <a:cs typeface="Futura Medium"/>
              </a:rPr>
              <a:t>. </a:t>
            </a:r>
            <a:endParaRPr lang="en-US" dirty="0"/>
          </a:p>
          <a:p>
            <a:pPr>
              <a:buFont typeface="+mj-lt"/>
              <a:buAutoNum type="arabicPeriod"/>
            </a:pPr>
            <a:r>
              <a:rPr lang="en-US" sz="1800" b="0" dirty="0">
                <a:latin typeface="Montserrat"/>
                <a:cs typeface="Futura Medium"/>
              </a:rPr>
              <a:t>Mae </a:t>
            </a:r>
            <a:r>
              <a:rPr lang="en-US" sz="1800" b="0" dirty="0" err="1">
                <a:latin typeface="Montserrat"/>
                <a:cs typeface="Futura Medium"/>
              </a:rPr>
              <a:t>rhai</a:t>
            </a:r>
            <a:r>
              <a:rPr lang="en-US" sz="1800" b="0" dirty="0">
                <a:latin typeface="Montserrat"/>
                <a:cs typeface="Futura Medium"/>
              </a:rPr>
              <a:t> </a:t>
            </a:r>
            <a:r>
              <a:rPr lang="en-US" sz="1800" b="0" dirty="0" err="1">
                <a:latin typeface="Montserrat"/>
                <a:cs typeface="Futura Medium"/>
              </a:rPr>
              <a:t>ohonyn</a:t>
            </a:r>
            <a:r>
              <a:rPr lang="en-US" sz="1800" b="0" dirty="0">
                <a:latin typeface="Montserrat"/>
                <a:cs typeface="Futura Medium"/>
              </a:rPr>
              <a:t> </a:t>
            </a:r>
            <a:r>
              <a:rPr lang="en-US" sz="1800" b="0" dirty="0" err="1">
                <a:latin typeface="Montserrat"/>
                <a:cs typeface="Futura Medium"/>
              </a:rPr>
              <a:t>nhw'n</a:t>
            </a:r>
            <a:r>
              <a:rPr lang="en-US" sz="1800" b="0" dirty="0">
                <a:latin typeface="Montserrat"/>
                <a:cs typeface="Futura Medium"/>
              </a:rPr>
              <a:t> </a:t>
            </a:r>
            <a:r>
              <a:rPr lang="en-US" sz="1800" b="0" dirty="0" err="1">
                <a:latin typeface="Montserrat"/>
                <a:cs typeface="Futura Medium"/>
              </a:rPr>
              <a:t>gamau</a:t>
            </a:r>
            <a:r>
              <a:rPr lang="en-US" sz="1800" b="0" dirty="0">
                <a:latin typeface="Montserrat"/>
                <a:cs typeface="Futura Medium"/>
              </a:rPr>
              <a:t> go </a:t>
            </a:r>
            <a:r>
              <a:rPr lang="en-US" sz="1800" b="0" dirty="0" err="1">
                <a:latin typeface="Montserrat"/>
                <a:cs typeface="Futura Medium"/>
              </a:rPr>
              <a:t>iawn</a:t>
            </a:r>
            <a:r>
              <a:rPr lang="en-US" sz="1800" b="0" dirty="0">
                <a:latin typeface="Montserrat"/>
                <a:cs typeface="Futura Medium"/>
              </a:rPr>
              <a:t> y </a:t>
            </a:r>
            <a:r>
              <a:rPr lang="en-US" sz="1800" b="0" dirty="0" err="1">
                <a:latin typeface="Montserrat"/>
                <a:cs typeface="Futura Medium"/>
              </a:rPr>
              <a:t>dylai</a:t>
            </a:r>
            <a:r>
              <a:rPr lang="en-US" sz="1800" b="0" dirty="0">
                <a:latin typeface="Montserrat"/>
                <a:cs typeface="Futura Medium"/>
              </a:rPr>
              <a:t> </a:t>
            </a:r>
            <a:r>
              <a:rPr lang="en-US" sz="1800" b="0" dirty="0" err="1">
                <a:latin typeface="Montserrat"/>
                <a:cs typeface="Futura Medium"/>
              </a:rPr>
              <a:t>pob</a:t>
            </a:r>
            <a:r>
              <a:rPr lang="en-US" sz="1800" b="0" dirty="0">
                <a:latin typeface="Montserrat"/>
                <a:cs typeface="Futura Medium"/>
              </a:rPr>
              <a:t> </a:t>
            </a:r>
            <a:r>
              <a:rPr lang="en-US" sz="1800" b="0" dirty="0" err="1">
                <a:latin typeface="Montserrat"/>
                <a:cs typeface="Futura Medium"/>
              </a:rPr>
              <a:t>pleidleisiwr</a:t>
            </a:r>
            <a:r>
              <a:rPr lang="en-US" sz="1800" b="0" dirty="0">
                <a:latin typeface="Montserrat"/>
                <a:cs typeface="Futura Medium"/>
              </a:rPr>
              <a:t> </a:t>
            </a:r>
            <a:r>
              <a:rPr lang="en-US" sz="1800" b="0" dirty="0" err="1">
                <a:latin typeface="Montserrat"/>
                <a:cs typeface="Futura Medium"/>
              </a:rPr>
              <a:t>eu</a:t>
            </a:r>
            <a:r>
              <a:rPr lang="en-US" sz="1800" b="0" dirty="0">
                <a:latin typeface="Montserrat"/>
                <a:cs typeface="Futura Medium"/>
              </a:rPr>
              <a:t> </a:t>
            </a:r>
            <a:r>
              <a:rPr lang="en-US" sz="1800" b="0" dirty="0" err="1">
                <a:latin typeface="Montserrat"/>
                <a:cs typeface="Futura Medium"/>
              </a:rPr>
              <a:t>cyflawni</a:t>
            </a:r>
            <a:r>
              <a:rPr lang="en-US" sz="1800" b="0" dirty="0">
                <a:latin typeface="Montserrat"/>
                <a:cs typeface="Futura Medium"/>
              </a:rPr>
              <a:t> – ac </a:t>
            </a:r>
            <a:r>
              <a:rPr lang="en-US" sz="1800" b="0" dirty="0" err="1">
                <a:latin typeface="Montserrat"/>
                <a:cs typeface="Futura Medium"/>
              </a:rPr>
              <a:t>mae</a:t>
            </a:r>
            <a:r>
              <a:rPr lang="en-US" sz="1800" b="0" dirty="0">
                <a:latin typeface="Montserrat"/>
                <a:cs typeface="Futura Medium"/>
              </a:rPr>
              <a:t> </a:t>
            </a:r>
            <a:r>
              <a:rPr lang="en-US" sz="1800" b="0" dirty="0" err="1">
                <a:latin typeface="Montserrat"/>
                <a:cs typeface="Futura Medium"/>
              </a:rPr>
              <a:t>eraill</a:t>
            </a:r>
            <a:r>
              <a:rPr lang="en-US" sz="1800" b="0" dirty="0">
                <a:latin typeface="Montserrat"/>
                <a:cs typeface="Futura Medium"/>
              </a:rPr>
              <a:t> </a:t>
            </a:r>
            <a:r>
              <a:rPr lang="en-US" sz="1800" b="0" dirty="0" err="1">
                <a:latin typeface="Montserrat"/>
                <a:cs typeface="Futura Medium"/>
              </a:rPr>
              <a:t>wedi'u</a:t>
            </a:r>
            <a:r>
              <a:rPr lang="en-US" sz="1800" b="0" dirty="0">
                <a:latin typeface="Montserrat"/>
                <a:cs typeface="Futura Medium"/>
              </a:rPr>
              <a:t> </a:t>
            </a:r>
            <a:r>
              <a:rPr lang="en-US" sz="1800" b="0" dirty="0" err="1">
                <a:latin typeface="Montserrat"/>
                <a:cs typeface="Futura Medium"/>
              </a:rPr>
              <a:t>ffugio</a:t>
            </a:r>
            <a:r>
              <a:rPr lang="en-US" sz="1800" b="0" dirty="0">
                <a:latin typeface="Montserrat"/>
                <a:cs typeface="Futura Medium"/>
              </a:rPr>
              <a:t>!</a:t>
            </a:r>
          </a:p>
          <a:p>
            <a:pPr>
              <a:buFont typeface="Calibri Light" panose="020F0302020204030204"/>
              <a:buAutoNum type="arabicPeriod"/>
            </a:pPr>
            <a:r>
              <a:rPr lang="en-US" sz="1800" b="0" dirty="0">
                <a:solidFill>
                  <a:srgbClr val="0D0D0D"/>
                </a:solidFill>
                <a:latin typeface="Montserrat"/>
                <a:cs typeface="Futura Medium"/>
              </a:rPr>
              <a:t>Gan </a:t>
            </a:r>
            <a:r>
              <a:rPr lang="en-US" sz="1800" b="0" dirty="0" err="1">
                <a:solidFill>
                  <a:srgbClr val="0D0D0D"/>
                </a:solidFill>
                <a:latin typeface="Montserrat"/>
                <a:cs typeface="Futura Medium"/>
              </a:rPr>
              <a:t>weithio</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yn</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eich</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grwpiau</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dyfalwch</a:t>
            </a:r>
            <a:r>
              <a:rPr lang="en-US" sz="1800" b="0" dirty="0">
                <a:solidFill>
                  <a:srgbClr val="0D0D0D"/>
                </a:solidFill>
                <a:latin typeface="Montserrat"/>
                <a:cs typeface="Futura Medium"/>
              </a:rPr>
              <a:t> pa rai </a:t>
            </a:r>
            <a:r>
              <a:rPr lang="en-US" sz="1800" b="0" dirty="0" err="1">
                <a:solidFill>
                  <a:srgbClr val="0D0D0D"/>
                </a:solidFill>
                <a:latin typeface="Montserrat"/>
                <a:cs typeface="Futura Medium"/>
              </a:rPr>
              <a:t>sy'n</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gywir</a:t>
            </a:r>
            <a:r>
              <a:rPr lang="en-US" sz="1800" b="0" dirty="0">
                <a:solidFill>
                  <a:srgbClr val="0D0D0D"/>
                </a:solidFill>
                <a:latin typeface="Montserrat"/>
                <a:cs typeface="Futura Medium"/>
              </a:rPr>
              <a:t>, a </a:t>
            </a:r>
            <a:r>
              <a:rPr lang="en-US" sz="1800" b="0" dirty="0" err="1">
                <a:solidFill>
                  <a:srgbClr val="0D0D0D"/>
                </a:solidFill>
                <a:latin typeface="Montserrat"/>
                <a:cs typeface="Futura Medium"/>
              </a:rPr>
              <a:t>pha</a:t>
            </a:r>
            <a:r>
              <a:rPr lang="en-US" sz="1800" b="0" dirty="0">
                <a:solidFill>
                  <a:srgbClr val="0D0D0D"/>
                </a:solidFill>
                <a:latin typeface="Montserrat"/>
                <a:cs typeface="Futura Medium"/>
              </a:rPr>
              <a:t> rai </a:t>
            </a:r>
            <a:r>
              <a:rPr lang="en-US" sz="1800" b="0" dirty="0" err="1">
                <a:solidFill>
                  <a:srgbClr val="0D0D0D"/>
                </a:solidFill>
                <a:latin typeface="Montserrat"/>
                <a:cs typeface="Futura Medium"/>
              </a:rPr>
              <a:t>sy’n</a:t>
            </a:r>
            <a:r>
              <a:rPr lang="en-US" sz="1800" b="0" dirty="0">
                <a:solidFill>
                  <a:srgbClr val="0D0D0D"/>
                </a:solidFill>
                <a:latin typeface="Montserrat"/>
                <a:cs typeface="Futura Medium"/>
              </a:rPr>
              <a:t> </a:t>
            </a:r>
            <a:r>
              <a:rPr lang="en-US" sz="1800" b="0" dirty="0" err="1">
                <a:solidFill>
                  <a:srgbClr val="0D0D0D"/>
                </a:solidFill>
                <a:latin typeface="Montserrat"/>
                <a:cs typeface="Futura Medium"/>
              </a:rPr>
              <a:t>anghywir</a:t>
            </a:r>
            <a:r>
              <a:rPr lang="en-US" sz="1800" b="0" dirty="0">
                <a:solidFill>
                  <a:srgbClr val="0D0D0D"/>
                </a:solidFill>
                <a:latin typeface="Montserrat"/>
                <a:cs typeface="Futura Medium"/>
              </a:rPr>
              <a:t>.</a:t>
            </a:r>
          </a:p>
        </p:txBody>
      </p:sp>
      <p:sp>
        <p:nvSpPr>
          <p:cNvPr id="4" name="Footer Placeholder 3">
            <a:extLst>
              <a:ext uri="{FF2B5EF4-FFF2-40B4-BE49-F238E27FC236}">
                <a16:creationId xmlns:a16="http://schemas.microsoft.com/office/drawing/2014/main" id="{B10514AB-6DED-CD68-59B7-328B9BFFD894}"/>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pic>
        <p:nvPicPr>
          <p:cNvPr id="11" name="Clock Icon">
            <a:extLst>
              <a:ext uri="{FF2B5EF4-FFF2-40B4-BE49-F238E27FC236}">
                <a16:creationId xmlns:a16="http://schemas.microsoft.com/office/drawing/2014/main" id="{ED0A86A8-1ED1-FE0D-A45D-6F18021DEA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46769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01B3-3F00-49DA-FFE5-1F3C457733F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A5E665F-A434-923D-89D3-3D8A21D1E4CE}"/>
              </a:ext>
            </a:extLst>
          </p:cNvPr>
          <p:cNvSpPr>
            <a:spLocks noGrp="1"/>
          </p:cNvSpPr>
          <p:nvPr>
            <p:ph type="title"/>
          </p:nvPr>
        </p:nvSpPr>
        <p:spPr>
          <a:xfrm>
            <a:off x="290455" y="467140"/>
            <a:ext cx="9123176" cy="1093304"/>
          </a:xfrm>
        </p:spPr>
        <p:txBody>
          <a:bodyPr>
            <a:normAutofit fontScale="90000"/>
          </a:bodyPr>
          <a:lstStyle/>
          <a:p>
            <a:r>
              <a:rPr lang="en-US" dirty="0" err="1">
                <a:latin typeface="Montserrat ExtraBold"/>
              </a:rPr>
              <a:t>Rhestr-wirio</a:t>
            </a:r>
            <a:r>
              <a:rPr lang="en-US" dirty="0">
                <a:latin typeface="Montserrat ExtraBold"/>
              </a:rPr>
              <a:t> yr </a:t>
            </a:r>
            <a:r>
              <a:rPr lang="en-US" dirty="0" err="1">
                <a:latin typeface="Montserrat ExtraBold"/>
              </a:rPr>
              <a:t>Etholiad</a:t>
            </a:r>
            <a:r>
              <a:rPr lang="en-US" dirty="0">
                <a:latin typeface="Montserrat ExtraBold"/>
              </a:rPr>
              <a:t>: </a:t>
            </a:r>
            <a:r>
              <a:rPr lang="en-US" dirty="0" err="1">
                <a:latin typeface="Montserrat ExtraBold"/>
              </a:rPr>
              <a:t>Cywir</a:t>
            </a:r>
            <a:r>
              <a:rPr lang="en-US" dirty="0">
                <a:latin typeface="Montserrat ExtraBold"/>
              </a:rPr>
              <a:t> neu </a:t>
            </a:r>
            <a:r>
              <a:rPr lang="en-US" dirty="0" err="1">
                <a:latin typeface="Montserrat ExtraBold"/>
              </a:rPr>
              <a:t>anghywir</a:t>
            </a:r>
            <a:r>
              <a:rPr lang="en-US" dirty="0">
                <a:latin typeface="Montserrat ExtraBold"/>
              </a:rPr>
              <a:t>?</a:t>
            </a:r>
          </a:p>
        </p:txBody>
      </p:sp>
      <p:sp>
        <p:nvSpPr>
          <p:cNvPr id="16" name="Text Placeholder 15">
            <a:extLst>
              <a:ext uri="{FF2B5EF4-FFF2-40B4-BE49-F238E27FC236}">
                <a16:creationId xmlns:a16="http://schemas.microsoft.com/office/drawing/2014/main" id="{43A7D47B-AEB0-2F53-1436-A86C4EDD8710}"/>
              </a:ext>
              <a:ext uri="{C183D7F6-B498-43B3-948B-1728B52AA6E4}">
                <adec:decorative xmlns:adec="http://schemas.microsoft.com/office/drawing/2017/decorative" val="1"/>
              </a:ext>
            </a:extLst>
          </p:cNvPr>
          <p:cNvSpPr>
            <a:spLocks noGrp="1"/>
          </p:cNvSpPr>
          <p:nvPr>
            <p:ph type="body" sz="quarter" idx="15"/>
          </p:nvPr>
        </p:nvSpPr>
        <p:spPr>
          <a:xfrm>
            <a:off x="382273" y="1560444"/>
            <a:ext cx="9616492" cy="3627506"/>
          </a:xfrm>
        </p:spPr>
        <p:txBody>
          <a:bodyPr vert="horz" lIns="180000" tIns="180000" rIns="180000" bIns="180000" rtlCol="0" anchor="t">
            <a:normAutofit/>
          </a:bodyPr>
          <a:lstStyle/>
          <a:p>
            <a:r>
              <a:rPr lang="en-GB" sz="1800" b="0" dirty="0" err="1">
                <a:latin typeface="Montserrat"/>
                <a:cs typeface="Futura Medium"/>
              </a:rPr>
              <a:t>Gwirio</a:t>
            </a:r>
            <a:r>
              <a:rPr lang="en-GB" sz="1800" b="0" dirty="0">
                <a:latin typeface="Montserrat"/>
                <a:cs typeface="Futura Medium"/>
              </a:rPr>
              <a:t> a </a:t>
            </a:r>
            <a:r>
              <a:rPr lang="en-GB" sz="1800" b="0" dirty="0" err="1">
                <a:latin typeface="Montserrat"/>
                <a:cs typeface="Futura Medium"/>
              </a:rPr>
              <a:t>wyt</a:t>
            </a:r>
            <a:r>
              <a:rPr lang="en-GB" sz="1800" b="0" dirty="0">
                <a:latin typeface="Montserrat"/>
                <a:cs typeface="Futura Medium"/>
              </a:rPr>
              <a:t> </a:t>
            </a:r>
            <a:r>
              <a:rPr lang="en-GB" sz="1800" b="0" dirty="0" err="1">
                <a:latin typeface="Montserrat"/>
                <a:cs typeface="Futura Medium"/>
              </a:rPr>
              <a:t>ti'n</a:t>
            </a:r>
            <a:r>
              <a:rPr lang="en-GB" sz="1800" b="0" dirty="0">
                <a:latin typeface="Montserrat"/>
                <a:cs typeface="Futura Medium"/>
              </a:rPr>
              <a:t> </a:t>
            </a:r>
            <a:r>
              <a:rPr lang="en-GB" sz="1800" b="0" dirty="0" err="1">
                <a:latin typeface="Montserrat"/>
                <a:cs typeface="Futura Medium"/>
              </a:rPr>
              <a:t>gymwys</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endParaRPr lang="en-GB" sz="1800" b="0" dirty="0"/>
          </a:p>
          <a:p>
            <a:r>
              <a:rPr lang="en-GB" sz="1800" b="0" dirty="0" err="1">
                <a:solidFill>
                  <a:srgbClr val="0D0D0D"/>
                </a:solidFill>
                <a:latin typeface="Montserrat"/>
                <a:cs typeface="Futura Medium"/>
              </a:rPr>
              <a:t>Dysga</a:t>
            </a:r>
            <a:r>
              <a:rPr lang="en-GB" sz="1800" b="0" dirty="0">
                <a:solidFill>
                  <a:srgbClr val="0D0D0D"/>
                </a:solidFill>
                <a:latin typeface="Montserrat"/>
                <a:cs typeface="Futura Medium"/>
              </a:rPr>
              <a:t> am y </a:t>
            </a:r>
            <a:r>
              <a:rPr lang="en-GB" sz="1800" b="0" dirty="0" err="1">
                <a:solidFill>
                  <a:srgbClr val="0D0D0D"/>
                </a:solidFill>
                <a:latin typeface="Montserrat"/>
                <a:cs typeface="Futura Medium"/>
              </a:rPr>
              <a:t>pleidiau</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a'r</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hyn</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maen</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nhw</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eisiau</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ei</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gyflawni</a:t>
            </a:r>
            <a:r>
              <a:rPr lang="en-GB" sz="1800" b="0" dirty="0">
                <a:latin typeface="Montserrat"/>
                <a:cs typeface="Futura Medium"/>
              </a:rPr>
              <a:t> </a:t>
            </a:r>
            <a:endParaRPr lang="en-GB" sz="1800" b="0" dirty="0"/>
          </a:p>
          <a:p>
            <a:r>
              <a:rPr lang="en-GB" sz="1800" b="0" dirty="0" err="1">
                <a:latin typeface="Montserrat"/>
                <a:cs typeface="Futura Medium"/>
              </a:rPr>
              <a:t>Ysgrifennu</a:t>
            </a:r>
            <a:r>
              <a:rPr lang="en-GB" sz="1800" b="0" dirty="0">
                <a:latin typeface="Montserrat"/>
                <a:cs typeface="Futura Medium"/>
              </a:rPr>
              <a:t> at </a:t>
            </a:r>
            <a:r>
              <a:rPr lang="en-GB" sz="1800" b="0" dirty="0" err="1">
                <a:latin typeface="Montserrat"/>
                <a:cs typeface="Futura Medium"/>
              </a:rPr>
              <a:t>dy</a:t>
            </a:r>
            <a:r>
              <a:rPr lang="en-GB" sz="1800" b="0" dirty="0">
                <a:latin typeface="Montserrat"/>
                <a:cs typeface="Futura Medium"/>
              </a:rPr>
              <a:t> Aelod o’r Senedd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ofyn</a:t>
            </a:r>
            <a:r>
              <a:rPr lang="en-GB" sz="1800" b="0" dirty="0">
                <a:latin typeface="Montserrat"/>
                <a:cs typeface="Futura Medium"/>
              </a:rPr>
              <a:t> am </a:t>
            </a:r>
            <a:r>
              <a:rPr lang="en-GB" sz="1800" b="0" dirty="0" err="1">
                <a:latin typeface="Montserrat"/>
                <a:cs typeface="Futura Medium"/>
              </a:rPr>
              <a:t>ganiatâd</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endParaRPr lang="en-GB" sz="1800" b="0" dirty="0">
              <a:latin typeface="Montserrat"/>
              <a:cs typeface="Futura Medium"/>
            </a:endParaRPr>
          </a:p>
          <a:p>
            <a:r>
              <a:rPr lang="en-GB" sz="1800" b="0" dirty="0" err="1">
                <a:latin typeface="Montserrat"/>
                <a:cs typeface="Futura Medium"/>
              </a:rPr>
              <a:t>Gofyn</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dy</a:t>
            </a:r>
            <a:r>
              <a:rPr lang="en-GB" sz="1800" b="0" dirty="0">
                <a:latin typeface="Montserrat"/>
                <a:cs typeface="Futura Medium"/>
              </a:rPr>
              <a:t> </a:t>
            </a:r>
            <a:r>
              <a:rPr lang="en-GB" sz="1800" b="0" dirty="0" err="1">
                <a:latin typeface="Montserrat"/>
                <a:cs typeface="Futura Medium"/>
              </a:rPr>
              <a:t>ffrindiau</a:t>
            </a:r>
            <a:r>
              <a:rPr lang="en-GB" sz="1800" b="0" dirty="0">
                <a:latin typeface="Montserrat"/>
                <a:cs typeface="Futura Medium"/>
              </a:rPr>
              <a:t> </a:t>
            </a:r>
            <a:r>
              <a:rPr lang="en-GB" sz="1800" b="0" dirty="0" err="1">
                <a:latin typeface="Montserrat"/>
                <a:cs typeface="Futura Medium"/>
              </a:rPr>
              <a:t>pwy</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a:t>
            </a:r>
            <a:r>
              <a:rPr lang="en-GB" sz="1800" b="0" dirty="0" err="1">
                <a:latin typeface="Montserrat"/>
                <a:cs typeface="Futura Medium"/>
              </a:rPr>
              <a:t>drosto</a:t>
            </a:r>
            <a:endParaRPr lang="en-GB" sz="1800" b="0" dirty="0">
              <a:latin typeface="Montserrat"/>
            </a:endParaRPr>
          </a:p>
          <a:p>
            <a:r>
              <a:rPr lang="en-GB" sz="1800" b="0" dirty="0">
                <a:solidFill>
                  <a:srgbClr val="0D0D0D"/>
                </a:solidFill>
                <a:latin typeface="Montserrat"/>
                <a:cs typeface="Futura Medium"/>
              </a:rPr>
              <a:t>Mynd </a:t>
            </a:r>
            <a:r>
              <a:rPr lang="en-GB" sz="1800" b="0" dirty="0" err="1">
                <a:solidFill>
                  <a:srgbClr val="0D0D0D"/>
                </a:solidFill>
                <a:latin typeface="Montserrat"/>
                <a:cs typeface="Futura Medium"/>
              </a:rPr>
              <a:t>ar-lein</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i</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gofrestru</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i</a:t>
            </a:r>
            <a:r>
              <a:rPr lang="en-GB" sz="1800" b="0" dirty="0">
                <a:solidFill>
                  <a:srgbClr val="0D0D0D"/>
                </a:solidFill>
                <a:latin typeface="Montserrat"/>
                <a:cs typeface="Futura Medium"/>
              </a:rPr>
              <a:t> </a:t>
            </a:r>
            <a:r>
              <a:rPr lang="en-GB" sz="1800" b="0" dirty="0" err="1">
                <a:solidFill>
                  <a:srgbClr val="0D0D0D"/>
                </a:solidFill>
                <a:latin typeface="Montserrat"/>
                <a:cs typeface="Futura Medium"/>
              </a:rPr>
              <a:t>bleidleisio</a:t>
            </a:r>
            <a:r>
              <a:rPr lang="en-GB" sz="1800" b="0" dirty="0">
                <a:latin typeface="Montserrat"/>
                <a:cs typeface="Futura Medium"/>
              </a:rPr>
              <a:t> </a:t>
            </a:r>
            <a:endParaRPr lang="en-GB" sz="1800" b="0" dirty="0"/>
          </a:p>
          <a:p>
            <a:r>
              <a:rPr lang="en-GB" sz="1800" b="0" dirty="0">
                <a:latin typeface="Montserrat"/>
                <a:cs typeface="Futura Medium"/>
              </a:rPr>
              <a:t>Mynd â </a:t>
            </a:r>
            <a:r>
              <a:rPr lang="en-GB" sz="1800" b="0" dirty="0" err="1">
                <a:latin typeface="Montserrat"/>
                <a:cs typeface="Futura Medium"/>
              </a:rPr>
              <a:t>dy</a:t>
            </a:r>
            <a:r>
              <a:rPr lang="en-GB" sz="1800" b="0" dirty="0">
                <a:latin typeface="Montserrat"/>
                <a:cs typeface="Futura Medium"/>
              </a:rPr>
              <a:t> </a:t>
            </a:r>
            <a:r>
              <a:rPr lang="en-GB" sz="1800" b="0" dirty="0" err="1">
                <a:latin typeface="Montserrat"/>
                <a:cs typeface="Futura Medium"/>
              </a:rPr>
              <a:t>basbort</a:t>
            </a:r>
            <a:r>
              <a:rPr lang="en-GB" sz="1800" b="0" dirty="0">
                <a:latin typeface="Montserrat"/>
                <a:cs typeface="Futura Medium"/>
              </a:rPr>
              <a:t> </a:t>
            </a:r>
            <a:r>
              <a:rPr lang="en-GB" sz="1800" b="0" dirty="0" err="1">
                <a:latin typeface="Montserrat"/>
                <a:cs typeface="Futura Medium"/>
              </a:rPr>
              <a:t>efo</a:t>
            </a:r>
            <a:r>
              <a:rPr lang="en-GB" sz="1800" b="0" dirty="0">
                <a:latin typeface="Montserrat"/>
                <a:cs typeface="Futura Medium"/>
              </a:rPr>
              <a:t> </a:t>
            </a:r>
            <a:r>
              <a:rPr lang="en-GB" sz="1800" b="0" dirty="0" err="1">
                <a:latin typeface="Montserrat"/>
                <a:cs typeface="Futura Medium"/>
              </a:rPr>
              <a:t>ti</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endParaRPr lang="en-GB" sz="1800" b="0" dirty="0"/>
          </a:p>
          <a:p>
            <a:r>
              <a:rPr lang="en-GB" sz="1800" b="0" dirty="0" err="1">
                <a:latin typeface="Montserrat"/>
                <a:cs typeface="Futura Medium"/>
              </a:rPr>
              <a:t>Penderfynu</a:t>
            </a:r>
            <a:r>
              <a:rPr lang="en-GB" sz="1800" b="0" dirty="0">
                <a:latin typeface="Montserrat"/>
                <a:cs typeface="Futura Medium"/>
              </a:rPr>
              <a:t> a </a:t>
            </a:r>
            <a:r>
              <a:rPr lang="en-GB" sz="1800" b="0" dirty="0" err="1">
                <a:latin typeface="Montserrat"/>
                <a:cs typeface="Futura Medium"/>
              </a:rPr>
              <a:t>wyt</a:t>
            </a:r>
            <a:r>
              <a:rPr lang="en-GB" sz="1800" b="0" dirty="0">
                <a:latin typeface="Montserrat"/>
                <a:cs typeface="Futura Medium"/>
              </a:rPr>
              <a:t> </a:t>
            </a:r>
            <a:r>
              <a:rPr lang="en-GB" sz="1800" b="0" dirty="0" err="1">
                <a:latin typeface="Montserrat"/>
                <a:cs typeface="Futura Medium"/>
              </a:rPr>
              <a:t>ti</a:t>
            </a:r>
            <a:r>
              <a:rPr lang="en-GB" sz="1800" b="0" dirty="0">
                <a:latin typeface="Montserrat"/>
                <a:cs typeface="Futura Medium"/>
              </a:rPr>
              <a:t> am </a:t>
            </a:r>
            <a:r>
              <a:rPr lang="en-GB" sz="1800" b="0" dirty="0" err="1">
                <a:latin typeface="Montserrat"/>
                <a:cs typeface="Futura Medium"/>
              </a:rPr>
              <a:t>bleidleisio</a:t>
            </a:r>
            <a:r>
              <a:rPr lang="en-GB" sz="1800" b="0" dirty="0">
                <a:latin typeface="Montserrat"/>
                <a:cs typeface="Futura Medium"/>
              </a:rPr>
              <a:t> </a:t>
            </a:r>
            <a:r>
              <a:rPr lang="en-GB" sz="1800" b="0" dirty="0" err="1">
                <a:latin typeface="Montserrat"/>
                <a:cs typeface="Futura Medium"/>
              </a:rPr>
              <a:t>mewn</a:t>
            </a:r>
            <a:r>
              <a:rPr lang="en-GB" sz="1800" b="0" dirty="0">
                <a:latin typeface="Montserrat"/>
                <a:cs typeface="Futura Medium"/>
              </a:rPr>
              <a:t> </a:t>
            </a:r>
            <a:r>
              <a:rPr lang="en-GB" sz="1800" b="0" dirty="0" err="1">
                <a:latin typeface="Montserrat"/>
                <a:cs typeface="Futura Medium"/>
              </a:rPr>
              <a:t>canolfan</a:t>
            </a:r>
            <a:r>
              <a:rPr lang="en-GB" sz="1800" b="0" dirty="0">
                <a:latin typeface="Montserrat"/>
                <a:cs typeface="Futura Medium"/>
              </a:rPr>
              <a:t> neu </a:t>
            </a:r>
            <a:r>
              <a:rPr lang="en-GB" sz="1800" b="0" dirty="0" err="1">
                <a:latin typeface="Montserrat"/>
                <a:cs typeface="Futura Medium"/>
              </a:rPr>
              <a:t>drwy'r</a:t>
            </a:r>
            <a:r>
              <a:rPr lang="en-GB" sz="1800" b="0" dirty="0">
                <a:latin typeface="Montserrat"/>
                <a:cs typeface="Futura Medium"/>
              </a:rPr>
              <a:t> post</a:t>
            </a:r>
          </a:p>
          <a:p>
            <a:r>
              <a:rPr lang="en-GB" sz="1800" b="0" dirty="0">
                <a:latin typeface="Montserrat"/>
                <a:cs typeface="Futura Medium"/>
              </a:rPr>
              <a:t>Talu y </a:t>
            </a:r>
            <a:r>
              <a:rPr lang="en-GB" sz="1800" b="0" dirty="0" err="1">
                <a:latin typeface="Montserrat"/>
                <a:cs typeface="Futura Medium"/>
              </a:rPr>
              <a:t>ffi</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pan </a:t>
            </a:r>
            <a:r>
              <a:rPr lang="en-GB" sz="1800" b="0" dirty="0" err="1">
                <a:latin typeface="Montserrat"/>
                <a:cs typeface="Futura Medium"/>
              </a:rPr>
              <a:t>fyddi</a:t>
            </a:r>
            <a:r>
              <a:rPr lang="en-GB" sz="1800" b="0" dirty="0">
                <a:latin typeface="Montserrat"/>
                <a:cs typeface="Futura Medium"/>
              </a:rPr>
              <a:t> </a:t>
            </a:r>
            <a:r>
              <a:rPr lang="en-GB" sz="1800" b="0" dirty="0" err="1">
                <a:latin typeface="Montserrat"/>
                <a:cs typeface="Futura Medium"/>
              </a:rPr>
              <a:t>di'n</a:t>
            </a:r>
            <a:r>
              <a:rPr lang="en-GB" sz="1800" b="0" dirty="0">
                <a:latin typeface="Montserrat"/>
                <a:cs typeface="Futura Medium"/>
              </a:rPr>
              <a:t> </a:t>
            </a:r>
            <a:r>
              <a:rPr lang="en-GB" sz="1800" b="0" dirty="0" err="1">
                <a:latin typeface="Montserrat"/>
                <a:cs typeface="Futura Medium"/>
              </a:rPr>
              <a:t>cofrestru</a:t>
            </a:r>
            <a:r>
              <a:rPr lang="en-GB" sz="1800" b="0" dirty="0">
                <a:latin typeface="Montserrat"/>
                <a:cs typeface="Futura Medium"/>
              </a:rPr>
              <a:t> </a:t>
            </a:r>
            <a:endParaRPr lang="en-GB" sz="1800" b="0" dirty="0"/>
          </a:p>
          <a:p>
            <a:r>
              <a:rPr lang="en-GB" sz="1800" b="0" dirty="0" err="1">
                <a:latin typeface="Montserrat"/>
                <a:cs typeface="Futura Medium"/>
              </a:rPr>
              <a:t>Gwirio</a:t>
            </a:r>
            <a:r>
              <a:rPr lang="en-GB" sz="1800" b="0" dirty="0">
                <a:latin typeface="Montserrat"/>
                <a:cs typeface="Futura Medium"/>
              </a:rPr>
              <a:t> </a:t>
            </a:r>
            <a:r>
              <a:rPr lang="en-GB" sz="1800" b="0" dirty="0" err="1">
                <a:latin typeface="Montserrat"/>
                <a:cs typeface="Futura Medium"/>
              </a:rPr>
              <a:t>dy</a:t>
            </a:r>
            <a:r>
              <a:rPr lang="en-GB" sz="1800" b="0" dirty="0">
                <a:latin typeface="Montserrat"/>
                <a:cs typeface="Futura Medium"/>
              </a:rPr>
              <a:t> </a:t>
            </a:r>
            <a:r>
              <a:rPr lang="en-GB" sz="1800" b="0" dirty="0" err="1">
                <a:latin typeface="Montserrat"/>
                <a:cs typeface="Futura Medium"/>
              </a:rPr>
              <a:t>orsaf</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a </a:t>
            </a:r>
            <a:r>
              <a:rPr lang="en-GB" sz="1800" b="0" dirty="0" err="1">
                <a:latin typeface="Montserrat"/>
                <a:cs typeface="Futura Medium"/>
              </a:rPr>
              <a:t>pha</a:t>
            </a:r>
            <a:r>
              <a:rPr lang="en-GB" sz="1800" b="0" dirty="0">
                <a:latin typeface="Montserrat"/>
                <a:cs typeface="Futura Medium"/>
              </a:rPr>
              <a:t> </a:t>
            </a:r>
            <a:r>
              <a:rPr lang="en-GB" sz="1800" b="0" dirty="0" err="1">
                <a:latin typeface="Montserrat"/>
                <a:cs typeface="Futura Medium"/>
              </a:rPr>
              <a:t>amser</a:t>
            </a:r>
            <a:r>
              <a:rPr lang="en-GB" sz="1800" b="0" dirty="0">
                <a:latin typeface="Montserrat"/>
                <a:cs typeface="Futura Medium"/>
              </a:rPr>
              <a:t> </a:t>
            </a:r>
            <a:r>
              <a:rPr lang="en-GB" sz="1800" b="0" dirty="0" err="1">
                <a:latin typeface="Montserrat"/>
                <a:cs typeface="Futura Medium"/>
              </a:rPr>
              <a:t>mae</a:t>
            </a:r>
            <a:r>
              <a:rPr lang="en-GB" sz="1800" b="0" dirty="0">
                <a:latin typeface="Montserrat"/>
                <a:cs typeface="Futura Medium"/>
              </a:rPr>
              <a:t> </a:t>
            </a:r>
            <a:r>
              <a:rPr lang="en-GB" sz="1800" b="0" dirty="0" err="1">
                <a:latin typeface="Montserrat"/>
                <a:cs typeface="Futura Medium"/>
              </a:rPr>
              <a:t>hi'n</a:t>
            </a:r>
            <a:r>
              <a:rPr lang="en-GB" sz="1800" b="0" dirty="0">
                <a:latin typeface="Montserrat"/>
                <a:cs typeface="Futura Medium"/>
              </a:rPr>
              <a:t> </a:t>
            </a:r>
            <a:r>
              <a:rPr lang="en-GB" sz="1800" b="0" dirty="0" err="1">
                <a:latin typeface="Montserrat"/>
                <a:cs typeface="Futura Medium"/>
              </a:rPr>
              <a:t>agored</a:t>
            </a:r>
            <a:r>
              <a:rPr lang="en-GB" sz="1800" b="0" dirty="0">
                <a:latin typeface="Montserrat"/>
                <a:cs typeface="Futura Medium"/>
              </a:rPr>
              <a:t> </a:t>
            </a:r>
            <a:endParaRPr lang="en-GB" sz="1800" b="0" dirty="0"/>
          </a:p>
          <a:p>
            <a:endParaRPr lang="en-GB" sz="1800" b="0" dirty="0"/>
          </a:p>
          <a:p>
            <a:endParaRPr lang="en-US" sz="1800" dirty="0"/>
          </a:p>
        </p:txBody>
      </p:sp>
      <p:sp>
        <p:nvSpPr>
          <p:cNvPr id="4" name="Footer Placeholder 3">
            <a:extLst>
              <a:ext uri="{FF2B5EF4-FFF2-40B4-BE49-F238E27FC236}">
                <a16:creationId xmlns:a16="http://schemas.microsoft.com/office/drawing/2014/main" id="{1E5EC703-82BC-AE62-4B07-8B003AA9CA9E}"/>
              </a:ext>
            </a:extLst>
          </p:cNvPr>
          <p:cNvSpPr>
            <a:spLocks noGrp="1"/>
          </p:cNvSpPr>
          <p:nvPr>
            <p:ph type="ftr" sz="quarter" idx="14"/>
          </p:nvPr>
        </p:nvSpPr>
        <p:spPr>
          <a:xfrm>
            <a:off x="280516" y="6023044"/>
            <a:ext cx="6994044" cy="365125"/>
          </a:xfrm>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pic>
        <p:nvPicPr>
          <p:cNvPr id="6" name="Picture 5">
            <a:extLst>
              <a:ext uri="{FF2B5EF4-FFF2-40B4-BE49-F238E27FC236}">
                <a16:creationId xmlns:a16="http://schemas.microsoft.com/office/drawing/2014/main" id="{5282030D-85B5-81F7-7A90-65E869B99C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228618" y="3428206"/>
            <a:ext cx="1266730" cy="1477852"/>
          </a:xfrm>
          <a:prstGeom prst="rect">
            <a:avLst/>
          </a:prstGeom>
        </p:spPr>
      </p:pic>
      <p:pic>
        <p:nvPicPr>
          <p:cNvPr id="3" name="Picture 2">
            <a:extLst>
              <a:ext uri="{FF2B5EF4-FFF2-40B4-BE49-F238E27FC236}">
                <a16:creationId xmlns:a16="http://schemas.microsoft.com/office/drawing/2014/main" id="{582600D7-D726-C941-ECC3-8AB2360C2F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9019027" y="1349440"/>
            <a:ext cx="1227413" cy="1562832"/>
          </a:xfrm>
          <a:prstGeom prst="rect">
            <a:avLst/>
          </a:prstGeom>
        </p:spPr>
      </p:pic>
    </p:spTree>
    <p:extLst>
      <p:ext uri="{BB962C8B-B14F-4D97-AF65-F5344CB8AC3E}">
        <p14:creationId xmlns:p14="http://schemas.microsoft.com/office/powerpoint/2010/main" val="377773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59EB92C-AE79-77C1-EA9F-A156594E5580}"/>
              </a:ext>
              <a:ext uri="{C183D7F6-B498-43B3-948B-1728B52AA6E4}">
                <adec:decorative xmlns:adec="http://schemas.microsoft.com/office/drawing/2017/decorative" val="1"/>
              </a:ext>
            </a:extLst>
          </p:cNvPr>
          <p:cNvSpPr txBox="1">
            <a:spLocks/>
          </p:cNvSpPr>
          <p:nvPr/>
        </p:nvSpPr>
        <p:spPr>
          <a:xfrm>
            <a:off x="5633447" y="1838738"/>
            <a:ext cx="4928612" cy="3337186"/>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E7BD"/>
              </a:buClr>
              <a:buSzPct val="140000"/>
              <a:buFont typeface="Wingdings" pitchFamily="2" charset="2"/>
              <a:buNone/>
              <a:tabLst/>
              <a:defRPr/>
            </a:pPr>
            <a:r>
              <a:rPr kumimoji="0" lang="en-GB" sz="1800" b="1"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Anghywir</a:t>
            </a:r>
            <a:endParaRPr kumimoji="0" lang="en-GB" sz="1800" b="1" i="0" u="none" strike="noStrike" kern="1200" cap="none" spc="0" normalizeH="0" baseline="0" noProof="0" dirty="0">
              <a:ln>
                <a:noFill/>
              </a:ln>
              <a:solidFill>
                <a:srgbClr val="000000">
                  <a:lumMod val="95000"/>
                  <a:lumOff val="5000"/>
                </a:srgbClr>
              </a:solidFill>
              <a:effectLst/>
              <a:uLnTx/>
              <a:uFillTx/>
              <a:latin typeface="Montserrat" pitchFamily="2" charset="77"/>
              <a:ea typeface="+mn-ea"/>
              <a:cs typeface="Futura Medium" panose="020B0602020204020303" pitchFamily="34" charset="-79"/>
            </a:endParaRPr>
          </a:p>
          <a:p>
            <a:pPr marL="342900" marR="0" lvl="0" indent="-342900" algn="l" defTabSz="914400" rtl="0" eaLnBrk="1" fontAlgn="auto" latinLnBrk="0" hangingPunct="1">
              <a:lnSpc>
                <a:spcPct val="90000"/>
              </a:lnSpc>
              <a:spcBef>
                <a:spcPts val="1000"/>
              </a:spcBef>
              <a:spcAft>
                <a:spcPts val="0"/>
              </a:spcAft>
              <a:buClr>
                <a:srgbClr val="00E7BD"/>
              </a:buClr>
              <a:buSzPct val="140000"/>
              <a:buFont typeface="Wingdings" pitchFamily="2" charset="2"/>
              <a:buChar char="§"/>
              <a:tabLst/>
              <a:defRPr/>
            </a:pP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Ysgrifennu</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dy</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Aelod o’r Senedd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ofyn</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am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ganiatâd</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bleidleisio</a:t>
            </a:r>
            <a:endPar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endParaRPr>
          </a:p>
          <a:p>
            <a:pPr marL="342900" marR="0" lvl="0" indent="-342900" algn="l" defTabSz="914400" rtl="0" eaLnBrk="1" fontAlgn="auto" latinLnBrk="0" hangingPunct="1">
              <a:lnSpc>
                <a:spcPct val="90000"/>
              </a:lnSpc>
              <a:spcBef>
                <a:spcPts val="1000"/>
              </a:spcBef>
              <a:spcAft>
                <a:spcPts val="0"/>
              </a:spcAft>
              <a:buClr>
                <a:srgbClr val="00E7BD"/>
              </a:buClr>
              <a:buSzPct val="140000"/>
              <a:buFont typeface="Wingdings" pitchFamily="2" charset="2"/>
              <a:buChar char="§"/>
              <a:tabLst/>
              <a:defRPr/>
            </a:pP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Mynd â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dy</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basport</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efo</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bleidleisio</a:t>
            </a:r>
            <a:endPar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endParaRPr>
          </a:p>
          <a:p>
            <a:pPr marL="342900" marR="0" lvl="0" indent="-342900" algn="l" defTabSz="914400" rtl="0" eaLnBrk="1" fontAlgn="auto" latinLnBrk="0" hangingPunct="1">
              <a:lnSpc>
                <a:spcPct val="90000"/>
              </a:lnSpc>
              <a:spcBef>
                <a:spcPts val="1000"/>
              </a:spcBef>
              <a:spcAft>
                <a:spcPts val="0"/>
              </a:spcAft>
              <a:buClr>
                <a:srgbClr val="00E7BD"/>
              </a:buClr>
              <a:buSzPct val="140000"/>
              <a:buFont typeface="Wingdings" pitchFamily="2" charset="2"/>
              <a:buChar char="§"/>
              <a:tabLst/>
              <a:defRPr/>
            </a:pP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Talu y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ffi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bleidleisio</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pan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fyddi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di'n</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cofrestru</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p>
          <a:p>
            <a:pPr marL="342900" marR="0" lvl="0" indent="-342900" algn="l" defTabSz="914400" rtl="0" eaLnBrk="1" fontAlgn="auto" latinLnBrk="0" hangingPunct="1">
              <a:lnSpc>
                <a:spcPct val="90000"/>
              </a:lnSpc>
              <a:spcBef>
                <a:spcPts val="1000"/>
              </a:spcBef>
              <a:spcAft>
                <a:spcPts val="0"/>
              </a:spcAft>
              <a:buClr>
                <a:srgbClr val="00E7BD"/>
              </a:buClr>
              <a:buSzPct val="140000"/>
              <a:buFont typeface="Wingdings" pitchFamily="2" charset="2"/>
              <a:buChar char="§"/>
              <a:tabLst/>
              <a:defRPr/>
            </a:pP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Gofyn</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dy</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ffrindiau</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pwy</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i</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bleidleisio</a:t>
            </a:r>
            <a:r>
              <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rPr>
              <a:t> </a:t>
            </a:r>
            <a:r>
              <a:rPr kumimoji="0" lang="en-GB" sz="1800" b="0" i="0" u="none" strike="noStrike" kern="1200" cap="none" spc="0" normalizeH="0" baseline="0" noProof="0" dirty="0" err="1">
                <a:ln>
                  <a:noFill/>
                </a:ln>
                <a:solidFill>
                  <a:srgbClr val="000000">
                    <a:lumMod val="95000"/>
                    <a:lumOff val="5000"/>
                  </a:srgbClr>
                </a:solidFill>
                <a:effectLst/>
                <a:uLnTx/>
                <a:uFillTx/>
                <a:latin typeface="Montserrat"/>
                <a:ea typeface="+mn-ea"/>
                <a:cs typeface="Futura Medium"/>
              </a:rPr>
              <a:t>drosto</a:t>
            </a:r>
            <a:endParaRPr kumimoji="0" lang="en-GB" sz="1800" b="0" i="0" u="none" strike="noStrike" kern="1200" cap="none" spc="0" normalizeH="0" baseline="0" noProof="0" dirty="0">
              <a:ln>
                <a:noFill/>
              </a:ln>
              <a:solidFill>
                <a:srgbClr val="000000">
                  <a:lumMod val="95000"/>
                  <a:lumOff val="5000"/>
                </a:srgbClr>
              </a:solidFill>
              <a:effectLst/>
              <a:uLnTx/>
              <a:uFillTx/>
              <a:latin typeface="Montserrat"/>
              <a:ea typeface="+mn-ea"/>
              <a:cs typeface="Futura Medium"/>
            </a:endParaRPr>
          </a:p>
          <a:p>
            <a:pPr marL="342900" marR="0" lvl="0" indent="-342900" algn="l" defTabSz="914400" rtl="0" eaLnBrk="1" fontAlgn="auto" latinLnBrk="0" hangingPunct="1">
              <a:lnSpc>
                <a:spcPct val="90000"/>
              </a:lnSpc>
              <a:spcBef>
                <a:spcPts val="1000"/>
              </a:spcBef>
              <a:spcAft>
                <a:spcPts val="0"/>
              </a:spcAft>
              <a:buClr>
                <a:srgbClr val="00E7BD"/>
              </a:buClr>
              <a:buSzPct val="140000"/>
              <a:buFont typeface="Wingdings" pitchFamily="2" charset="2"/>
              <a:buChar char="§"/>
              <a:tabLst/>
              <a:defRPr/>
            </a:pPr>
            <a:endParaRPr kumimoji="0" lang="en-US" sz="1800" b="1" i="0" u="none" strike="noStrike" kern="1200" cap="none" spc="0" normalizeH="0" baseline="0" noProof="0" dirty="0">
              <a:ln>
                <a:noFill/>
              </a:ln>
              <a:solidFill>
                <a:srgbClr val="000000">
                  <a:lumMod val="95000"/>
                  <a:lumOff val="5000"/>
                </a:srgbClr>
              </a:solidFill>
              <a:effectLst/>
              <a:uLnTx/>
              <a:uFillTx/>
              <a:latin typeface="Montserrat" pitchFamily="2" charset="77"/>
              <a:ea typeface="+mn-ea"/>
              <a:cs typeface="Futura Medium" panose="020B0602020204020303" pitchFamily="34" charset="-79"/>
            </a:endParaRPr>
          </a:p>
        </p:txBody>
      </p:sp>
      <p:sp>
        <p:nvSpPr>
          <p:cNvPr id="13" name="Title 12">
            <a:extLst>
              <a:ext uri="{FF2B5EF4-FFF2-40B4-BE49-F238E27FC236}">
                <a16:creationId xmlns:a16="http://schemas.microsoft.com/office/drawing/2014/main" id="{8BCED5B3-B920-FB49-AA41-D3BCF48B569D}"/>
              </a:ext>
            </a:extLst>
          </p:cNvPr>
          <p:cNvSpPr>
            <a:spLocks noGrp="1"/>
          </p:cNvSpPr>
          <p:nvPr>
            <p:ph type="title"/>
          </p:nvPr>
        </p:nvSpPr>
        <p:spPr>
          <a:xfrm>
            <a:off x="290455" y="467140"/>
            <a:ext cx="9123176" cy="1093304"/>
          </a:xfrm>
        </p:spPr>
        <p:txBody>
          <a:bodyPr>
            <a:normAutofit fontScale="90000"/>
          </a:bodyPr>
          <a:lstStyle/>
          <a:p>
            <a:r>
              <a:rPr lang="en-US" dirty="0" err="1">
                <a:latin typeface="Montserrat ExtraBold"/>
              </a:rPr>
              <a:t>Rhestr-wirio</a:t>
            </a:r>
            <a:r>
              <a:rPr lang="en-US" dirty="0">
                <a:latin typeface="Montserrat ExtraBold"/>
              </a:rPr>
              <a:t> yr </a:t>
            </a:r>
            <a:r>
              <a:rPr lang="en-US" dirty="0" err="1">
                <a:latin typeface="Montserrat ExtraBold"/>
              </a:rPr>
              <a:t>Etholiad</a:t>
            </a:r>
            <a:r>
              <a:rPr lang="en-US" dirty="0">
                <a:latin typeface="Montserrat ExtraBold"/>
              </a:rPr>
              <a:t>: </a:t>
            </a:r>
            <a:r>
              <a:rPr lang="en-US" dirty="0" err="1">
                <a:latin typeface="Montserrat ExtraBold"/>
              </a:rPr>
              <a:t>Cywir</a:t>
            </a:r>
            <a:r>
              <a:rPr lang="en-US" dirty="0">
                <a:latin typeface="Montserrat ExtraBold"/>
              </a:rPr>
              <a:t> neu </a:t>
            </a:r>
            <a:r>
              <a:rPr lang="en-US" dirty="0" err="1">
                <a:latin typeface="Montserrat ExtraBold"/>
              </a:rPr>
              <a:t>anghywir</a:t>
            </a:r>
            <a:r>
              <a:rPr lang="en-US" dirty="0">
                <a:latin typeface="Montserrat ExtraBold"/>
              </a:rPr>
              <a:t>?</a:t>
            </a:r>
          </a:p>
        </p:txBody>
      </p:sp>
      <p:sp>
        <p:nvSpPr>
          <p:cNvPr id="16" name="Text Placeholder 15">
            <a:extLst>
              <a:ext uri="{FF2B5EF4-FFF2-40B4-BE49-F238E27FC236}">
                <a16:creationId xmlns:a16="http://schemas.microsoft.com/office/drawing/2014/main" id="{75F6AD01-79ED-2246-BE3D-2A5824C9D7A4}"/>
              </a:ext>
              <a:ext uri="{C183D7F6-B498-43B3-948B-1728B52AA6E4}">
                <adec:decorative xmlns:adec="http://schemas.microsoft.com/office/drawing/2017/decorative" val="1"/>
              </a:ext>
            </a:extLst>
          </p:cNvPr>
          <p:cNvSpPr>
            <a:spLocks noGrp="1"/>
          </p:cNvSpPr>
          <p:nvPr>
            <p:ph type="body" sz="quarter" idx="15"/>
          </p:nvPr>
        </p:nvSpPr>
        <p:spPr>
          <a:xfrm>
            <a:off x="382273" y="1838738"/>
            <a:ext cx="4928612" cy="3337187"/>
          </a:xfrm>
        </p:spPr>
        <p:txBody>
          <a:bodyPr vert="horz" lIns="180000" tIns="180000" rIns="180000" bIns="180000" rtlCol="0" anchor="t">
            <a:normAutofit fontScale="92500" lnSpcReduction="10000"/>
          </a:bodyPr>
          <a:lstStyle/>
          <a:p>
            <a:pPr marL="0" indent="0">
              <a:buNone/>
            </a:pPr>
            <a:r>
              <a:rPr lang="en-GB" sz="1800" dirty="0" err="1">
                <a:latin typeface="Montserrat"/>
                <a:cs typeface="Futura Medium"/>
              </a:rPr>
              <a:t>Cywir</a:t>
            </a:r>
            <a:endParaRPr lang="en-GB" sz="1800" dirty="0" err="1"/>
          </a:p>
          <a:p>
            <a:endParaRPr lang="en-GB" sz="1800" b="0" dirty="0">
              <a:latin typeface="Montserrat"/>
              <a:cs typeface="Futura Medium"/>
            </a:endParaRPr>
          </a:p>
          <a:p>
            <a:r>
              <a:rPr lang="en-GB" sz="1800" b="0" dirty="0" err="1">
                <a:latin typeface="Montserrat"/>
                <a:cs typeface="Futura Medium"/>
              </a:rPr>
              <a:t>Gwirio</a:t>
            </a:r>
            <a:r>
              <a:rPr lang="en-GB" sz="1800" b="0" dirty="0">
                <a:latin typeface="Montserrat"/>
                <a:cs typeface="Futura Medium"/>
              </a:rPr>
              <a:t> a </a:t>
            </a:r>
            <a:r>
              <a:rPr lang="en-GB" sz="1800" b="0" dirty="0" err="1">
                <a:latin typeface="Montserrat"/>
                <a:cs typeface="Futura Medium"/>
              </a:rPr>
              <a:t>wyt</a:t>
            </a:r>
            <a:r>
              <a:rPr lang="en-GB" sz="1800" b="0" dirty="0">
                <a:latin typeface="Montserrat"/>
                <a:cs typeface="Futura Medium"/>
              </a:rPr>
              <a:t> </a:t>
            </a:r>
            <a:r>
              <a:rPr lang="en-GB" sz="1800" b="0" dirty="0" err="1">
                <a:latin typeface="Montserrat"/>
                <a:cs typeface="Futura Medium"/>
              </a:rPr>
              <a:t>ti’n</a:t>
            </a:r>
            <a:r>
              <a:rPr lang="en-GB" sz="1800" b="0" dirty="0">
                <a:latin typeface="Montserrat"/>
                <a:cs typeface="Futura Medium"/>
              </a:rPr>
              <a:t> </a:t>
            </a:r>
            <a:r>
              <a:rPr lang="en-GB" sz="1800" b="0" dirty="0" err="1">
                <a:latin typeface="Montserrat"/>
                <a:cs typeface="Futura Medium"/>
              </a:rPr>
              <a:t>gymwys</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a:t>
            </a:r>
          </a:p>
          <a:p>
            <a:r>
              <a:rPr lang="en-GB" sz="1800" b="0" dirty="0" err="1">
                <a:latin typeface="Montserrat"/>
                <a:cs typeface="Futura Medium"/>
              </a:rPr>
              <a:t>Dysga</a:t>
            </a:r>
            <a:r>
              <a:rPr lang="en-GB" sz="1800" b="0" dirty="0">
                <a:latin typeface="Montserrat"/>
                <a:cs typeface="Futura Medium"/>
              </a:rPr>
              <a:t> am y </a:t>
            </a:r>
            <a:r>
              <a:rPr lang="en-GB" sz="1800" b="0" dirty="0" err="1">
                <a:latin typeface="Montserrat"/>
                <a:cs typeface="Futura Medium"/>
              </a:rPr>
              <a:t>pleidiau</a:t>
            </a:r>
            <a:r>
              <a:rPr lang="en-GB" sz="1800" b="0" dirty="0">
                <a:latin typeface="Montserrat"/>
                <a:cs typeface="Futura Medium"/>
              </a:rPr>
              <a:t> </a:t>
            </a:r>
            <a:r>
              <a:rPr lang="en-GB" sz="1800" b="0" dirty="0" err="1">
                <a:latin typeface="Montserrat"/>
                <a:cs typeface="Futura Medium"/>
              </a:rPr>
              <a:t>a’r</a:t>
            </a:r>
            <a:r>
              <a:rPr lang="en-GB" sz="1800" b="0" dirty="0">
                <a:latin typeface="Montserrat"/>
                <a:cs typeface="Futura Medium"/>
              </a:rPr>
              <a:t> </a:t>
            </a:r>
            <a:r>
              <a:rPr lang="en-GB" sz="1800" b="0" dirty="0" err="1">
                <a:latin typeface="Montserrat"/>
                <a:cs typeface="Futura Medium"/>
              </a:rPr>
              <a:t>hyn</a:t>
            </a:r>
            <a:r>
              <a:rPr lang="en-GB" sz="1800" b="0" dirty="0">
                <a:latin typeface="Montserrat"/>
                <a:cs typeface="Futura Medium"/>
              </a:rPr>
              <a:t> </a:t>
            </a:r>
            <a:r>
              <a:rPr lang="en-GB" sz="1800" b="0" dirty="0" err="1">
                <a:latin typeface="Montserrat"/>
                <a:cs typeface="Futura Medium"/>
              </a:rPr>
              <a:t>maen</a:t>
            </a:r>
            <a:r>
              <a:rPr lang="en-GB" sz="1800" b="0" dirty="0">
                <a:latin typeface="Montserrat"/>
                <a:cs typeface="Futura Medium"/>
              </a:rPr>
              <a:t> </a:t>
            </a:r>
            <a:r>
              <a:rPr lang="en-GB" sz="1800" b="0" dirty="0" err="1">
                <a:latin typeface="Montserrat"/>
                <a:cs typeface="Futura Medium"/>
              </a:rPr>
              <a:t>nhw</a:t>
            </a:r>
            <a:r>
              <a:rPr lang="en-GB" sz="1800" b="0" dirty="0">
                <a:latin typeface="Montserrat"/>
                <a:cs typeface="Futura Medium"/>
              </a:rPr>
              <a:t> </a:t>
            </a:r>
            <a:r>
              <a:rPr lang="en-GB" sz="1800" b="0" dirty="0" err="1">
                <a:latin typeface="Montserrat"/>
                <a:cs typeface="Futura Medium"/>
              </a:rPr>
              <a:t>eisiau</a:t>
            </a:r>
            <a:r>
              <a:rPr lang="en-GB" sz="1800" b="0" dirty="0">
                <a:latin typeface="Montserrat"/>
                <a:cs typeface="Futura Medium"/>
              </a:rPr>
              <a:t> </a:t>
            </a:r>
            <a:r>
              <a:rPr lang="en-GB" sz="1800" b="0" dirty="0" err="1">
                <a:latin typeface="Montserrat"/>
                <a:cs typeface="Futura Medium"/>
              </a:rPr>
              <a:t>ei</a:t>
            </a:r>
            <a:r>
              <a:rPr lang="en-GB" sz="1800" b="0" dirty="0">
                <a:latin typeface="Montserrat"/>
                <a:cs typeface="Futura Medium"/>
              </a:rPr>
              <a:t> </a:t>
            </a:r>
            <a:r>
              <a:rPr lang="en-GB" sz="1800" b="0" dirty="0" err="1">
                <a:latin typeface="Montserrat"/>
                <a:cs typeface="Futura Medium"/>
              </a:rPr>
              <a:t>gyflawni</a:t>
            </a:r>
            <a:endParaRPr lang="en-GB" sz="1800" b="0" dirty="0">
              <a:latin typeface="Montserrat"/>
              <a:cs typeface="Futura Medium"/>
            </a:endParaRPr>
          </a:p>
          <a:p>
            <a:r>
              <a:rPr lang="en-GB" sz="1800" b="0" dirty="0">
                <a:latin typeface="Montserrat"/>
                <a:cs typeface="Futura Medium"/>
              </a:rPr>
              <a:t>Mynd </a:t>
            </a:r>
            <a:r>
              <a:rPr lang="en-GB" sz="1800" b="0" dirty="0" err="1">
                <a:latin typeface="Montserrat"/>
                <a:cs typeface="Futura Medium"/>
              </a:rPr>
              <a:t>ar-lein</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gofrestru</a:t>
            </a:r>
            <a:r>
              <a:rPr lang="en-GB" sz="1800" b="0" dirty="0">
                <a:latin typeface="Montserrat"/>
                <a:cs typeface="Futura Medium"/>
              </a:rPr>
              <a:t> </a:t>
            </a:r>
            <a:r>
              <a:rPr lang="en-GB" sz="1800" b="0" dirty="0" err="1">
                <a:latin typeface="Montserrat"/>
                <a:cs typeface="Futura Medium"/>
              </a:rPr>
              <a:t>i</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a:t>
            </a:r>
          </a:p>
          <a:p>
            <a:r>
              <a:rPr lang="en-GB" sz="1800" b="0" dirty="0" err="1">
                <a:latin typeface="Montserrat"/>
                <a:cs typeface="Futura Medium"/>
              </a:rPr>
              <a:t>Penderfynu</a:t>
            </a:r>
            <a:r>
              <a:rPr lang="en-GB" sz="1800" b="0" dirty="0">
                <a:latin typeface="Montserrat"/>
                <a:cs typeface="Futura Medium"/>
              </a:rPr>
              <a:t> a </a:t>
            </a:r>
            <a:r>
              <a:rPr lang="en-GB" sz="1800" b="0" dirty="0" err="1">
                <a:latin typeface="Montserrat"/>
                <a:cs typeface="Futura Medium"/>
              </a:rPr>
              <a:t>wyt</a:t>
            </a:r>
            <a:r>
              <a:rPr lang="en-GB" sz="1800" b="0" dirty="0">
                <a:latin typeface="Montserrat"/>
                <a:cs typeface="Futura Medium"/>
              </a:rPr>
              <a:t> </a:t>
            </a:r>
            <a:r>
              <a:rPr lang="en-GB" sz="1800" b="0" dirty="0" err="1">
                <a:latin typeface="Montserrat"/>
                <a:cs typeface="Futura Medium"/>
              </a:rPr>
              <a:t>ti</a:t>
            </a:r>
            <a:r>
              <a:rPr lang="en-GB" sz="1800" b="0" dirty="0">
                <a:latin typeface="Montserrat"/>
                <a:cs typeface="Futura Medium"/>
              </a:rPr>
              <a:t> am </a:t>
            </a:r>
            <a:r>
              <a:rPr lang="en-GB" sz="1800" b="0" dirty="0" err="1">
                <a:latin typeface="Montserrat"/>
                <a:cs typeface="Futura Medium"/>
              </a:rPr>
              <a:t>bleidleisio</a:t>
            </a:r>
            <a:r>
              <a:rPr lang="en-GB" sz="1800" b="0" dirty="0">
                <a:latin typeface="Montserrat"/>
                <a:cs typeface="Futura Medium"/>
              </a:rPr>
              <a:t> </a:t>
            </a:r>
            <a:r>
              <a:rPr lang="en-GB" sz="1800" b="0" dirty="0" err="1">
                <a:latin typeface="Montserrat"/>
                <a:cs typeface="Futura Medium"/>
              </a:rPr>
              <a:t>mewn</a:t>
            </a:r>
            <a:r>
              <a:rPr lang="en-GB" sz="1800" b="0" dirty="0">
                <a:latin typeface="Montserrat"/>
                <a:cs typeface="Futura Medium"/>
              </a:rPr>
              <a:t> </a:t>
            </a:r>
            <a:r>
              <a:rPr lang="en-GB" sz="1800" b="0" dirty="0" err="1">
                <a:latin typeface="Montserrat"/>
                <a:cs typeface="Futura Medium"/>
              </a:rPr>
              <a:t>canolfan</a:t>
            </a:r>
            <a:r>
              <a:rPr lang="en-GB" sz="1800" b="0" dirty="0">
                <a:latin typeface="Montserrat"/>
                <a:cs typeface="Futura Medium"/>
              </a:rPr>
              <a:t> neu </a:t>
            </a:r>
            <a:r>
              <a:rPr lang="en-GB" sz="1800" b="0" dirty="0" err="1">
                <a:latin typeface="Montserrat"/>
                <a:cs typeface="Futura Medium"/>
              </a:rPr>
              <a:t>drwy’r</a:t>
            </a:r>
            <a:r>
              <a:rPr lang="en-GB" sz="1800" b="0" dirty="0">
                <a:latin typeface="Montserrat"/>
                <a:cs typeface="Futura Medium"/>
              </a:rPr>
              <a:t> post </a:t>
            </a:r>
          </a:p>
          <a:p>
            <a:r>
              <a:rPr lang="en-GB" sz="1800" b="0" dirty="0" err="1">
                <a:latin typeface="Montserrat"/>
                <a:cs typeface="Futura Medium"/>
              </a:rPr>
              <a:t>Gwirio</a:t>
            </a:r>
            <a:r>
              <a:rPr lang="en-GB" sz="1800" b="0" dirty="0">
                <a:latin typeface="Montserrat"/>
                <a:cs typeface="Futura Medium"/>
              </a:rPr>
              <a:t> </a:t>
            </a:r>
            <a:r>
              <a:rPr lang="en-GB" sz="1800" b="0" dirty="0" err="1">
                <a:latin typeface="Montserrat"/>
                <a:cs typeface="Futura Medium"/>
              </a:rPr>
              <a:t>dy</a:t>
            </a:r>
            <a:r>
              <a:rPr lang="en-GB" sz="1800" b="0" dirty="0">
                <a:latin typeface="Montserrat"/>
                <a:cs typeface="Futura Medium"/>
              </a:rPr>
              <a:t> </a:t>
            </a:r>
            <a:r>
              <a:rPr lang="en-GB" sz="1800" b="0" dirty="0" err="1">
                <a:latin typeface="Montserrat"/>
                <a:cs typeface="Futura Medium"/>
              </a:rPr>
              <a:t>orsaf</a:t>
            </a:r>
            <a:r>
              <a:rPr lang="en-GB" sz="1800" b="0" dirty="0">
                <a:latin typeface="Montserrat"/>
                <a:cs typeface="Futura Medium"/>
              </a:rPr>
              <a:t> </a:t>
            </a:r>
            <a:r>
              <a:rPr lang="en-GB" sz="1800" b="0" dirty="0" err="1">
                <a:latin typeface="Montserrat"/>
                <a:cs typeface="Futura Medium"/>
              </a:rPr>
              <a:t>bleidleisio</a:t>
            </a:r>
            <a:r>
              <a:rPr lang="en-GB" sz="1800" b="0" dirty="0">
                <a:latin typeface="Montserrat"/>
                <a:cs typeface="Futura Medium"/>
              </a:rPr>
              <a:t> a </a:t>
            </a:r>
            <a:r>
              <a:rPr lang="en-GB" sz="1800" b="0" dirty="0" err="1">
                <a:latin typeface="Montserrat"/>
                <a:cs typeface="Futura Medium"/>
              </a:rPr>
              <a:t>pha</a:t>
            </a:r>
            <a:r>
              <a:rPr lang="en-GB" sz="1800" b="0" dirty="0">
                <a:latin typeface="Montserrat"/>
                <a:cs typeface="Futura Medium"/>
              </a:rPr>
              <a:t> </a:t>
            </a:r>
            <a:r>
              <a:rPr lang="en-GB" sz="1800" b="0" dirty="0" err="1">
                <a:latin typeface="Montserrat"/>
                <a:cs typeface="Futura Medium"/>
              </a:rPr>
              <a:t>amser</a:t>
            </a:r>
            <a:r>
              <a:rPr lang="en-GB" sz="1800" b="0" dirty="0">
                <a:latin typeface="Montserrat"/>
                <a:cs typeface="Futura Medium"/>
              </a:rPr>
              <a:t> </a:t>
            </a:r>
            <a:r>
              <a:rPr lang="en-GB" sz="1800" b="0" dirty="0" err="1">
                <a:latin typeface="Montserrat"/>
                <a:cs typeface="Futura Medium"/>
              </a:rPr>
              <a:t>mae</a:t>
            </a:r>
            <a:r>
              <a:rPr lang="en-GB" sz="1800" b="0" dirty="0">
                <a:latin typeface="Montserrat"/>
                <a:cs typeface="Futura Medium"/>
              </a:rPr>
              <a:t> </a:t>
            </a:r>
            <a:r>
              <a:rPr lang="en-GB" sz="1800" b="0" dirty="0" err="1">
                <a:latin typeface="Montserrat"/>
                <a:cs typeface="Futura Medium"/>
              </a:rPr>
              <a:t>hi'n</a:t>
            </a:r>
            <a:r>
              <a:rPr lang="en-GB" sz="1800" b="0" dirty="0">
                <a:latin typeface="Montserrat"/>
                <a:cs typeface="Futura Medium"/>
              </a:rPr>
              <a:t> </a:t>
            </a:r>
            <a:r>
              <a:rPr lang="en-GB" sz="1800" b="0" dirty="0" err="1">
                <a:latin typeface="Montserrat"/>
                <a:cs typeface="Futura Medium"/>
              </a:rPr>
              <a:t>agored</a:t>
            </a:r>
            <a:r>
              <a:rPr lang="en-GB" sz="1800" b="0" dirty="0">
                <a:latin typeface="Montserrat"/>
                <a:cs typeface="Futura Medium"/>
              </a:rPr>
              <a:t> </a:t>
            </a:r>
          </a:p>
          <a:p>
            <a:endParaRPr lang="en-US" sz="1800" dirty="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pic>
        <p:nvPicPr>
          <p:cNvPr id="10" name="Picture 9">
            <a:extLst>
              <a:ext uri="{FF2B5EF4-FFF2-40B4-BE49-F238E27FC236}">
                <a16:creationId xmlns:a16="http://schemas.microsoft.com/office/drawing/2014/main" id="{796CDE47-96C2-22D1-91E7-0793A756DC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582218" y="1287315"/>
            <a:ext cx="942651" cy="1099760"/>
          </a:xfrm>
          <a:prstGeom prst="rect">
            <a:avLst/>
          </a:prstGeom>
        </p:spPr>
      </p:pic>
      <p:pic>
        <p:nvPicPr>
          <p:cNvPr id="11" name="Picture 10">
            <a:extLst>
              <a:ext uri="{FF2B5EF4-FFF2-40B4-BE49-F238E27FC236}">
                <a16:creationId xmlns:a16="http://schemas.microsoft.com/office/drawing/2014/main" id="{1DB92162-2E33-E836-A4B9-8ECE9EA63E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4394832" y="1122894"/>
            <a:ext cx="914422" cy="1164309"/>
          </a:xfrm>
          <a:prstGeom prst="rect">
            <a:avLst/>
          </a:prstGeom>
        </p:spPr>
      </p:pic>
    </p:spTree>
    <p:extLst>
      <p:ext uri="{BB962C8B-B14F-4D97-AF65-F5344CB8AC3E}">
        <p14:creationId xmlns:p14="http://schemas.microsoft.com/office/powerpoint/2010/main" val="352359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7B81-74DD-2235-EE7A-4E0743DBB848}"/>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7266FC-E4D6-0000-CD24-D2416219579B}"/>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a:ea typeface="+mn-ea"/>
                <a:cs typeface="+mn-cs"/>
              </a:rPr>
              <a:t>2026 </a:t>
            </a:r>
            <a:r>
              <a:rPr kumimoji="0" lang="en-US" sz="1200" b="1" i="0" u="none" strike="noStrike" kern="1200" cap="none" spc="0" normalizeH="0" baseline="0" noProof="0" dirty="0" err="1">
                <a:ln>
                  <a:noFill/>
                </a:ln>
                <a:solidFill>
                  <a:srgbClr val="000000"/>
                </a:solidFill>
                <a:effectLst/>
                <a:uLnTx/>
                <a:uFillTx/>
                <a:latin typeface="Montserrat"/>
                <a:ea typeface="+mn-ea"/>
                <a:cs typeface="+mn-cs"/>
              </a:rPr>
              <a:t>Etholiad</a:t>
            </a:r>
            <a:r>
              <a:rPr kumimoji="0" lang="en-US" sz="1200" b="1" i="0" u="none" strike="noStrike" kern="1200" cap="none" spc="0" normalizeH="0" baseline="0" noProof="0" dirty="0">
                <a:ln>
                  <a:noFill/>
                </a:ln>
                <a:solidFill>
                  <a:srgbClr val="000000"/>
                </a:solidFill>
                <a:effectLst/>
                <a:uLnTx/>
                <a:uFillTx/>
                <a:latin typeface="Montserrat"/>
                <a:ea typeface="+mn-ea"/>
                <a:cs typeface="+mn-cs"/>
              </a:rPr>
              <a:t> Y Senedd – </a:t>
            </a:r>
            <a:r>
              <a:rPr kumimoji="0" lang="en-US" sz="1200" b="1" i="0" u="none" strike="noStrike" kern="1200" cap="none" spc="0" normalizeH="0" baseline="0" noProof="0" dirty="0" err="1">
                <a:ln>
                  <a:noFill/>
                </a:ln>
                <a:solidFill>
                  <a:srgbClr val="000000"/>
                </a:solidFill>
                <a:effectLst/>
                <a:uLnTx/>
                <a:uFillTx/>
                <a:latin typeface="Montserrat"/>
                <a:ea typeface="+mn-ea"/>
                <a:cs typeface="+mn-cs"/>
              </a:rPr>
              <a:t>Gweithgareddau</a:t>
            </a:r>
            <a:r>
              <a:rPr kumimoji="0" lang="en-US" sz="1200" b="1" i="0" u="none" strike="noStrike" kern="1200" cap="none" spc="0" normalizeH="0" baseline="0" noProof="0" dirty="0">
                <a:ln>
                  <a:noFill/>
                </a:ln>
                <a:solidFill>
                  <a:srgbClr val="000000"/>
                </a:solidFill>
                <a:effectLst/>
                <a:uLnTx/>
                <a:uFillTx/>
                <a:latin typeface="Montserrat"/>
                <a:ea typeface="+mn-ea"/>
                <a:cs typeface="+mn-cs"/>
              </a:rPr>
              <a:t> </a:t>
            </a:r>
            <a:r>
              <a:rPr kumimoji="0" lang="en-US" sz="1200" b="1" i="0" u="none" strike="noStrike" kern="1200" cap="none" spc="0" normalizeH="0" baseline="0" noProof="0" dirty="0" err="1">
                <a:ln>
                  <a:noFill/>
                </a:ln>
                <a:solidFill>
                  <a:srgbClr val="000000"/>
                </a:solidFill>
                <a:effectLst/>
                <a:uLnTx/>
                <a:uFillTx/>
                <a:latin typeface="Montserrat"/>
                <a:ea typeface="+mn-ea"/>
                <a:cs typeface="+mn-cs"/>
              </a:rPr>
              <a:t>Byr</a:t>
            </a:r>
            <a:endParaRPr kumimoji="0" lang="en-US" sz="1200" b="0" i="0" u="none" strike="noStrike" kern="1200" cap="none" spc="0" normalizeH="0" baseline="0" noProof="0" dirty="0">
              <a:ln>
                <a:noFill/>
              </a:ln>
              <a:solidFill>
                <a:srgbClr val="000000"/>
              </a:solidFill>
              <a:effectLst/>
              <a:uLnTx/>
              <a:uFillTx/>
              <a:latin typeface="Montserrat"/>
              <a:ea typeface="+mn-ea"/>
              <a:cs typeface="+mn-cs"/>
            </a:endParaRPr>
          </a:p>
        </p:txBody>
      </p:sp>
      <p:sp>
        <p:nvSpPr>
          <p:cNvPr id="4" name="Title 3">
            <a:extLst>
              <a:ext uri="{FF2B5EF4-FFF2-40B4-BE49-F238E27FC236}">
                <a16:creationId xmlns:a16="http://schemas.microsoft.com/office/drawing/2014/main" id="{E46C2535-2155-0F7A-8967-09794EC0C4EB}"/>
              </a:ext>
            </a:extLst>
          </p:cNvPr>
          <p:cNvSpPr>
            <a:spLocks noGrp="1"/>
          </p:cNvSpPr>
          <p:nvPr>
            <p:ph type="title"/>
          </p:nvPr>
        </p:nvSpPr>
        <p:spPr/>
        <p:txBody>
          <a:bodyPr/>
          <a:lstStyle/>
          <a:p>
            <a:r>
              <a:rPr lang="en-GB" sz="5400" dirty="0" err="1">
                <a:latin typeface="Montserrat ExtraBold"/>
              </a:rPr>
              <a:t>Gweithgaredd</a:t>
            </a:r>
            <a:r>
              <a:rPr lang="en-GB" sz="5400" dirty="0">
                <a:latin typeface="Montserrat ExtraBold"/>
              </a:rPr>
              <a:t> 1</a:t>
            </a:r>
            <a:br>
              <a:rPr lang="en-GB" dirty="0"/>
            </a:br>
            <a:r>
              <a:rPr lang="en-US" sz="4400" dirty="0">
                <a:solidFill>
                  <a:schemeClr val="bg1"/>
                </a:solidFill>
                <a:latin typeface="Montserrat ExtraBold"/>
              </a:rPr>
              <a:t>Gwir neu Gau</a:t>
            </a:r>
            <a:endParaRPr lang="en-GB" dirty="0">
              <a:solidFill>
                <a:schemeClr val="bg1"/>
              </a:solidFill>
              <a:latin typeface="Montserrat ExtraBold"/>
            </a:endParaRPr>
          </a:p>
        </p:txBody>
      </p:sp>
    </p:spTree>
    <p:extLst>
      <p:ext uri="{BB962C8B-B14F-4D97-AF65-F5344CB8AC3E}">
        <p14:creationId xmlns:p14="http://schemas.microsoft.com/office/powerpoint/2010/main" val="316200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r>
              <a:rPr lang="en-US">
                <a:latin typeface="Montserrat ExtraBold"/>
              </a:rPr>
              <a:t>Gwir neu Gau</a:t>
            </a:r>
            <a:r>
              <a:rPr lang="en-US" dirty="0">
                <a:latin typeface="Montserrat ExtraBold"/>
              </a:rPr>
              <a:t>?</a:t>
            </a:r>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dirty="0">
                <a:latin typeface="Montserrat"/>
                <a:cs typeface="Futura Medium"/>
              </a:rPr>
              <a:t>5 </a:t>
            </a:r>
            <a:r>
              <a:rPr lang="en-US" dirty="0" err="1">
                <a:latin typeface="Montserrat"/>
                <a:cs typeface="Futura Medium"/>
              </a:rPr>
              <a:t>munud</a:t>
            </a:r>
            <a:endParaRPr lang="en-US" dirty="0" err="1"/>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3" y="2416950"/>
            <a:ext cx="10266677" cy="964879"/>
          </a:xfrm>
        </p:spPr>
        <p:txBody>
          <a:bodyPr vert="horz" lIns="180000" tIns="180000" rIns="180000" bIns="180000" rtlCol="0" anchor="t">
            <a:normAutofit fontScale="25000" lnSpcReduction="20000"/>
          </a:bodyPr>
          <a:lstStyle/>
          <a:p>
            <a:pPr marL="0" indent="0">
              <a:buNone/>
            </a:pPr>
            <a:br>
              <a:rPr lang="en-US" dirty="0"/>
            </a:br>
            <a:endParaRPr lang="en-US" dirty="0"/>
          </a:p>
          <a:p>
            <a:pPr marL="0" indent="0">
              <a:buNone/>
            </a:pPr>
            <a:r>
              <a:rPr lang="en-US" sz="5000" b="0" dirty="0" err="1">
                <a:latin typeface="Montserrat"/>
                <a:cs typeface="Futura Medium"/>
              </a:rPr>
              <a:t>Codwch</a:t>
            </a:r>
            <a:r>
              <a:rPr lang="en-US" sz="5000" b="0" dirty="0">
                <a:latin typeface="Montserrat"/>
                <a:cs typeface="Futura Medium"/>
              </a:rPr>
              <a:t> </a:t>
            </a:r>
            <a:r>
              <a:rPr lang="en-US" sz="5000" b="0" dirty="0" err="1">
                <a:latin typeface="Montserrat"/>
                <a:cs typeface="Futura Medium"/>
              </a:rPr>
              <a:t>eich</a:t>
            </a:r>
            <a:r>
              <a:rPr lang="en-US" sz="5000" b="0" dirty="0">
                <a:latin typeface="Montserrat"/>
                <a:cs typeface="Futura Medium"/>
              </a:rPr>
              <a:t> </a:t>
            </a:r>
            <a:r>
              <a:rPr lang="en-US" sz="5000" b="0" dirty="0" err="1">
                <a:latin typeface="Montserrat"/>
                <a:cs typeface="Futura Medium"/>
              </a:rPr>
              <a:t>dwylo</a:t>
            </a:r>
            <a:r>
              <a:rPr lang="en-US" sz="5000" b="0" dirty="0">
                <a:latin typeface="Montserrat"/>
                <a:cs typeface="Futura Medium"/>
              </a:rPr>
              <a:t> </a:t>
            </a:r>
            <a:r>
              <a:rPr lang="en-US" sz="5000" b="0" dirty="0" err="1">
                <a:latin typeface="Montserrat"/>
                <a:cs typeface="Futura Medium"/>
              </a:rPr>
              <a:t>i</a:t>
            </a:r>
            <a:r>
              <a:rPr lang="en-US" sz="5000" b="0" dirty="0">
                <a:latin typeface="Montserrat"/>
                <a:cs typeface="Futura Medium"/>
              </a:rPr>
              <a:t> </a:t>
            </a:r>
            <a:r>
              <a:rPr lang="en-US" sz="5000" b="0" dirty="0" err="1">
                <a:latin typeface="Montserrat"/>
                <a:cs typeface="Futura Medium"/>
              </a:rPr>
              <a:t>ddangos</a:t>
            </a:r>
            <a:r>
              <a:rPr lang="en-US" sz="5000" b="0" dirty="0">
                <a:latin typeface="Montserrat"/>
                <a:cs typeface="Futura Medium"/>
              </a:rPr>
              <a:t> a </a:t>
            </a:r>
            <a:r>
              <a:rPr lang="en-US" sz="5000" b="0" dirty="0" err="1">
                <a:latin typeface="Montserrat"/>
                <a:cs typeface="Futura Medium"/>
              </a:rPr>
              <a:t>ydych</a:t>
            </a:r>
            <a:r>
              <a:rPr lang="en-US" sz="5000" b="0" dirty="0">
                <a:latin typeface="Montserrat"/>
                <a:cs typeface="Futura Medium"/>
              </a:rPr>
              <a:t> </a:t>
            </a:r>
            <a:r>
              <a:rPr lang="en-US" sz="5000" b="0" dirty="0" err="1">
                <a:latin typeface="Montserrat"/>
                <a:cs typeface="Futura Medium"/>
              </a:rPr>
              <a:t>chi'n</a:t>
            </a:r>
            <a:r>
              <a:rPr lang="en-US" sz="5000" b="0" dirty="0">
                <a:latin typeface="Montserrat"/>
                <a:cs typeface="Futura Medium"/>
              </a:rPr>
              <a:t> </a:t>
            </a:r>
            <a:r>
              <a:rPr lang="en-US" sz="5000" b="0" dirty="0" err="1">
                <a:latin typeface="Montserrat"/>
                <a:cs typeface="Futura Medium"/>
              </a:rPr>
              <a:t>credu</a:t>
            </a:r>
            <a:r>
              <a:rPr lang="en-US" sz="5000" b="0" dirty="0">
                <a:latin typeface="Montserrat"/>
                <a:cs typeface="Futura Medium"/>
              </a:rPr>
              <a:t> bod y </a:t>
            </a:r>
            <a:r>
              <a:rPr lang="en-US" sz="5000" b="0" dirty="0" err="1">
                <a:latin typeface="Montserrat"/>
                <a:cs typeface="Futura Medium"/>
              </a:rPr>
              <a:t>datganiadau</a:t>
            </a:r>
            <a:r>
              <a:rPr lang="en-US" sz="5000" b="0" dirty="0">
                <a:latin typeface="Montserrat"/>
                <a:cs typeface="Futura Medium"/>
              </a:rPr>
              <a:t> </a:t>
            </a:r>
            <a:r>
              <a:rPr lang="en-US" sz="5000" b="0" dirty="0" err="1">
                <a:latin typeface="Montserrat"/>
                <a:cs typeface="Futura Medium"/>
              </a:rPr>
              <a:t>hyn</a:t>
            </a:r>
            <a:r>
              <a:rPr lang="en-US" sz="5000" b="0" dirty="0">
                <a:latin typeface="Montserrat"/>
                <a:cs typeface="Futura Medium"/>
              </a:rPr>
              <a:t> am </a:t>
            </a:r>
            <a:r>
              <a:rPr lang="en-US" sz="5000" b="0" dirty="0" err="1">
                <a:latin typeface="Montserrat"/>
                <a:cs typeface="Futura Medium"/>
              </a:rPr>
              <a:t>Etholiad</a:t>
            </a:r>
            <a:r>
              <a:rPr lang="en-US" sz="5000" b="0" dirty="0">
                <a:latin typeface="Montserrat"/>
                <a:cs typeface="Futura Medium"/>
              </a:rPr>
              <a:t> </a:t>
            </a:r>
            <a:r>
              <a:rPr lang="en-US" sz="5000" b="0" dirty="0" err="1">
                <a:latin typeface="Montserrat"/>
                <a:cs typeface="Futura Medium"/>
              </a:rPr>
              <a:t>nesaf</a:t>
            </a:r>
            <a:r>
              <a:rPr lang="en-US" sz="5000" b="0" dirty="0">
                <a:latin typeface="Montserrat"/>
                <a:cs typeface="Futura Medium"/>
              </a:rPr>
              <a:t> y Senedd </a:t>
            </a:r>
            <a:r>
              <a:rPr lang="en-US" sz="5000" b="0" dirty="0" err="1">
                <a:latin typeface="Montserrat"/>
                <a:cs typeface="Futura Medium"/>
              </a:rPr>
              <a:t>yn</a:t>
            </a:r>
            <a:r>
              <a:rPr lang="en-US" sz="5000" b="0" dirty="0">
                <a:latin typeface="Montserrat"/>
                <a:cs typeface="Futura Medium"/>
              </a:rPr>
              <a:t> </a:t>
            </a:r>
            <a:r>
              <a:rPr lang="en-US" sz="5000" b="0" dirty="0" err="1">
                <a:latin typeface="Montserrat"/>
                <a:cs typeface="Futura Medium"/>
              </a:rPr>
              <a:t>wir</a:t>
            </a:r>
            <a:r>
              <a:rPr lang="en-US" sz="5000" b="0" dirty="0">
                <a:latin typeface="Montserrat"/>
                <a:cs typeface="Futura Medium"/>
              </a:rPr>
              <a:t> neu </a:t>
            </a:r>
            <a:r>
              <a:rPr lang="en-US" sz="5000" b="0" dirty="0" err="1">
                <a:latin typeface="Montserrat"/>
                <a:cs typeface="Futura Medium"/>
              </a:rPr>
              <a:t>beidio</a:t>
            </a:r>
            <a:r>
              <a:rPr lang="en-US" sz="1800" b="0" dirty="0">
                <a:latin typeface="Montserrat"/>
                <a:cs typeface="Futura Medium"/>
              </a:rPr>
              <a:t>.</a:t>
            </a:r>
            <a:endParaRPr lang="en-US" sz="1800" dirty="0">
              <a:latin typeface="Montserrat"/>
            </a:endParaRPr>
          </a:p>
          <a:p>
            <a:pPr marL="0" indent="0">
              <a:buNone/>
            </a:pPr>
            <a:endParaRPr lang="en-US" sz="1800" b="0" dirty="0">
              <a:latin typeface="Montserrat"/>
              <a:cs typeface="Futura Medium"/>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pic>
        <p:nvPicPr>
          <p:cNvPr id="11" name="Clock Icon">
            <a:extLst>
              <a:ext uri="{FF2B5EF4-FFF2-40B4-BE49-F238E27FC236}">
                <a16:creationId xmlns:a16="http://schemas.microsoft.com/office/drawing/2014/main" id="{9B492330-F332-3848-86D1-1FB9DD9216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13120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516" y="389299"/>
            <a:ext cx="6827294" cy="4217459"/>
          </a:xfrm>
        </p:spPr>
        <p:txBody>
          <a:bodyPr anchor="t">
            <a:normAutofit/>
          </a:bodyPr>
          <a:lstStyle/>
          <a:p>
            <a:r>
              <a:rPr lang="en-GB" sz="5400" dirty="0">
                <a:latin typeface="Montserrat ExtraBold"/>
              </a:rPr>
              <a:t>1. </a:t>
            </a:r>
            <a:r>
              <a:rPr lang="en-GB" sz="5400" dirty="0" err="1">
                <a:latin typeface="Montserrat ExtraBold"/>
              </a:rPr>
              <a:t>Bydd</a:t>
            </a:r>
            <a:r>
              <a:rPr lang="en-GB" sz="5400" dirty="0">
                <a:latin typeface="Montserrat ExtraBold"/>
              </a:rPr>
              <a:t> </a:t>
            </a:r>
            <a:r>
              <a:rPr lang="en-GB" sz="5400" dirty="0" err="1">
                <a:latin typeface="Montserrat ExtraBold"/>
              </a:rPr>
              <a:t>Etholiad</a:t>
            </a:r>
            <a:r>
              <a:rPr lang="en-GB" sz="5400" dirty="0">
                <a:latin typeface="Montserrat ExtraBold"/>
              </a:rPr>
              <a:t> </a:t>
            </a:r>
            <a:r>
              <a:rPr lang="en-GB" sz="5400" dirty="0" err="1">
                <a:latin typeface="Montserrat ExtraBold"/>
              </a:rPr>
              <a:t>nesaf</a:t>
            </a:r>
            <a:r>
              <a:rPr lang="en-GB" sz="5400" dirty="0">
                <a:latin typeface="Montserrat ExtraBold"/>
              </a:rPr>
              <a:t> y Senedd </a:t>
            </a:r>
            <a:r>
              <a:rPr lang="en-GB" sz="5400" dirty="0" err="1">
                <a:latin typeface="Montserrat ExtraBold"/>
              </a:rPr>
              <a:t>yn</a:t>
            </a:r>
            <a:r>
              <a:rPr lang="en-GB" sz="5400" dirty="0">
                <a:latin typeface="Montserrat ExtraBold"/>
              </a:rPr>
              <a:t> </a:t>
            </a:r>
            <a:r>
              <a:rPr lang="en-GB" sz="5400" dirty="0" err="1">
                <a:latin typeface="Montserrat ExtraBold"/>
              </a:rPr>
              <a:t>cael</a:t>
            </a:r>
            <a:r>
              <a:rPr lang="en-GB" sz="5400" dirty="0">
                <a:latin typeface="Montserrat ExtraBold"/>
              </a:rPr>
              <a:t> </a:t>
            </a:r>
            <a:r>
              <a:rPr lang="en-GB" sz="5400" dirty="0" err="1">
                <a:latin typeface="Montserrat ExtraBold"/>
              </a:rPr>
              <a:t>ei</a:t>
            </a:r>
            <a:r>
              <a:rPr lang="en-GB" sz="5400" dirty="0">
                <a:latin typeface="Montserrat ExtraBold"/>
              </a:rPr>
              <a:t> </a:t>
            </a:r>
            <a:r>
              <a:rPr lang="en-GB" sz="5400" dirty="0" err="1">
                <a:latin typeface="Montserrat ExtraBold"/>
              </a:rPr>
              <a:t>gynnal</a:t>
            </a:r>
            <a:r>
              <a:rPr lang="en-GB" sz="5400" dirty="0">
                <a:latin typeface="Montserrat ExtraBold"/>
              </a:rPr>
              <a:t> </a:t>
            </a:r>
            <a:r>
              <a:rPr lang="en-GB" sz="5400" dirty="0" err="1">
                <a:latin typeface="Montserrat ExtraBold"/>
              </a:rPr>
              <a:t>ar</a:t>
            </a:r>
            <a:r>
              <a:rPr lang="en-GB" sz="5400" dirty="0">
                <a:latin typeface="Montserrat ExtraBold"/>
              </a:rPr>
              <a:t> 7 Mai 2026.</a:t>
            </a:r>
          </a:p>
        </p:txBody>
      </p:sp>
      <p:sp>
        <p:nvSpPr>
          <p:cNvPr id="6" name="Footer Placeholder 5"/>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325112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7B81-74DD-2235-EE7A-4E0743DBB8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E71DC8-978C-EE0E-CE6A-72799FE29F95}"/>
              </a:ext>
            </a:extLst>
          </p:cNvPr>
          <p:cNvSpPr>
            <a:spLocks noGrp="1"/>
          </p:cNvSpPr>
          <p:nvPr>
            <p:ph type="title"/>
          </p:nvPr>
        </p:nvSpPr>
        <p:spPr>
          <a:xfrm>
            <a:off x="280516" y="389299"/>
            <a:ext cx="6742453" cy="2924269"/>
          </a:xfrm>
        </p:spPr>
        <p:txBody>
          <a:bodyPr anchor="t">
            <a:normAutofit fontScale="90000"/>
          </a:bodyPr>
          <a:lstStyle/>
          <a:p>
            <a:r>
              <a:rPr lang="en-GB" sz="5400" dirty="0">
                <a:latin typeface="Montserrat ExtraBold"/>
              </a:rPr>
              <a:t>1. </a:t>
            </a:r>
            <a:r>
              <a:rPr lang="en-GB" dirty="0" err="1">
                <a:latin typeface="Montserrat ExtraBold"/>
              </a:rPr>
              <a:t>Bydd</a:t>
            </a:r>
            <a:r>
              <a:rPr lang="en-GB" dirty="0">
                <a:latin typeface="Montserrat ExtraBold"/>
              </a:rPr>
              <a:t> </a:t>
            </a:r>
            <a:r>
              <a:rPr lang="en-GB" dirty="0" err="1">
                <a:latin typeface="Montserrat ExtraBold"/>
              </a:rPr>
              <a:t>Etholiad</a:t>
            </a:r>
            <a:r>
              <a:rPr lang="en-GB" dirty="0">
                <a:latin typeface="Montserrat ExtraBold"/>
              </a:rPr>
              <a:t> </a:t>
            </a:r>
            <a:r>
              <a:rPr lang="en-GB" dirty="0" err="1">
                <a:latin typeface="Montserrat ExtraBold"/>
              </a:rPr>
              <a:t>nesaf</a:t>
            </a:r>
            <a:r>
              <a:rPr lang="en-GB" dirty="0">
                <a:latin typeface="Montserrat ExtraBold"/>
              </a:rPr>
              <a:t> y Senedd </a:t>
            </a:r>
            <a:r>
              <a:rPr lang="en-GB" dirty="0" err="1">
                <a:latin typeface="Montserrat ExtraBold"/>
              </a:rPr>
              <a:t>yn</a:t>
            </a:r>
            <a:r>
              <a:rPr lang="en-GB" dirty="0">
                <a:latin typeface="Montserrat ExtraBold"/>
              </a:rPr>
              <a:t> </a:t>
            </a:r>
            <a:r>
              <a:rPr lang="en-GB" dirty="0" err="1">
                <a:latin typeface="Montserrat ExtraBold"/>
              </a:rPr>
              <a:t>cael</a:t>
            </a:r>
            <a:r>
              <a:rPr lang="en-GB" dirty="0">
                <a:latin typeface="Montserrat ExtraBold"/>
              </a:rPr>
              <a:t> </a:t>
            </a:r>
            <a:r>
              <a:rPr lang="en-GB" dirty="0" err="1">
                <a:latin typeface="Montserrat ExtraBold"/>
              </a:rPr>
              <a:t>ei</a:t>
            </a:r>
            <a:r>
              <a:rPr lang="en-GB" dirty="0">
                <a:latin typeface="Montserrat ExtraBold"/>
              </a:rPr>
              <a:t> </a:t>
            </a:r>
            <a:r>
              <a:rPr lang="en-GB" dirty="0" err="1">
                <a:latin typeface="Montserrat ExtraBold"/>
              </a:rPr>
              <a:t>gynnal</a:t>
            </a:r>
            <a:r>
              <a:rPr lang="en-GB" dirty="0">
                <a:latin typeface="Montserrat ExtraBold"/>
              </a:rPr>
              <a:t> </a:t>
            </a:r>
            <a:r>
              <a:rPr lang="en-GB" dirty="0" err="1">
                <a:latin typeface="Montserrat ExtraBold"/>
              </a:rPr>
              <a:t>ar</a:t>
            </a:r>
            <a:r>
              <a:rPr lang="en-GB" dirty="0">
                <a:latin typeface="Montserrat ExtraBold"/>
              </a:rPr>
              <a:t> 7 Mai 2026</a:t>
            </a:r>
            <a:r>
              <a:rPr lang="en-GB" sz="5400" dirty="0">
                <a:latin typeface="Montserrat ExtraBold"/>
              </a:rPr>
              <a:t>.</a:t>
            </a:r>
          </a:p>
        </p:txBody>
      </p:sp>
      <p:sp>
        <p:nvSpPr>
          <p:cNvPr id="6" name="Footer Placeholder 5">
            <a:extLst>
              <a:ext uri="{FF2B5EF4-FFF2-40B4-BE49-F238E27FC236}">
                <a16:creationId xmlns:a16="http://schemas.microsoft.com/office/drawing/2014/main" id="{6B7266FC-E4D6-0000-CD24-D2416219579B}"/>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2" name="Title 6">
            <a:extLst>
              <a:ext uri="{FF2B5EF4-FFF2-40B4-BE49-F238E27FC236}">
                <a16:creationId xmlns:a16="http://schemas.microsoft.com/office/drawing/2014/main" id="{778D8120-3D8C-2CC4-C229-B683E0D31B29}"/>
              </a:ext>
            </a:extLst>
          </p:cNvPr>
          <p:cNvSpPr txBox="1">
            <a:spLocks/>
          </p:cNvSpPr>
          <p:nvPr/>
        </p:nvSpPr>
        <p:spPr>
          <a:xfrm>
            <a:off x="280516" y="3874416"/>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Gwir ✓ </a:t>
            </a:r>
          </a:p>
        </p:txBody>
      </p:sp>
    </p:spTree>
    <p:extLst>
      <p:ext uri="{BB962C8B-B14F-4D97-AF65-F5344CB8AC3E}">
        <p14:creationId xmlns:p14="http://schemas.microsoft.com/office/powerpoint/2010/main" val="41178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0B9E-119F-EBD3-6158-09A9D1BA4E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640C4E-AAC6-886D-F87B-782F6D67BD33}"/>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2. Yn </a:t>
            </a:r>
            <a:r>
              <a:rPr lang="en-GB" sz="5400" dirty="0" err="1">
                <a:latin typeface="Montserrat ExtraBold"/>
              </a:rPr>
              <a:t>Etholiad</a:t>
            </a:r>
            <a:r>
              <a:rPr lang="en-GB" sz="5400" dirty="0">
                <a:latin typeface="Montserrat ExtraBold"/>
              </a:rPr>
              <a:t> y Senedd, </a:t>
            </a:r>
            <a:r>
              <a:rPr lang="en-GB" sz="5400" dirty="0" err="1">
                <a:latin typeface="Montserrat ExtraBold"/>
              </a:rPr>
              <a:t>rydych</a:t>
            </a:r>
            <a:r>
              <a:rPr lang="en-GB" sz="5400" dirty="0">
                <a:latin typeface="Montserrat ExtraBold"/>
              </a:rPr>
              <a:t> </a:t>
            </a:r>
            <a:r>
              <a:rPr lang="en-GB" sz="5400" dirty="0" err="1">
                <a:latin typeface="Montserrat ExtraBold"/>
              </a:rPr>
              <a:t>chi'n</a:t>
            </a:r>
            <a:r>
              <a:rPr lang="en-GB" sz="5400" dirty="0">
                <a:latin typeface="Montserrat ExtraBold"/>
              </a:rPr>
              <a:t> </a:t>
            </a:r>
            <a:r>
              <a:rPr lang="en-GB" sz="5400" dirty="0" err="1">
                <a:latin typeface="Montserrat ExtraBold"/>
              </a:rPr>
              <a:t>cael</a:t>
            </a:r>
            <a:r>
              <a:rPr lang="en-GB" sz="5400" dirty="0">
                <a:latin typeface="Montserrat ExtraBold"/>
              </a:rPr>
              <a:t> un </a:t>
            </a:r>
            <a:r>
              <a:rPr lang="en-GB" sz="5400" dirty="0" err="1">
                <a:latin typeface="Montserrat ExtraBold"/>
              </a:rPr>
              <a:t>bleidlais</a:t>
            </a:r>
            <a:r>
              <a:rPr lang="en-GB" sz="5400" dirty="0">
                <a:latin typeface="Montserrat ExtraBold"/>
              </a:rPr>
              <a:t> a </a:t>
            </a:r>
            <a:r>
              <a:rPr lang="en-GB" sz="5400" dirty="0" err="1">
                <a:latin typeface="Montserrat ExtraBold"/>
              </a:rPr>
              <a:t>byddwch</a:t>
            </a:r>
            <a:r>
              <a:rPr lang="en-GB" sz="5400" dirty="0">
                <a:latin typeface="Montserrat ExtraBold"/>
              </a:rPr>
              <a:t> </a:t>
            </a:r>
            <a:r>
              <a:rPr lang="en-GB" sz="5400" dirty="0" err="1">
                <a:latin typeface="Montserrat ExtraBold"/>
              </a:rPr>
              <a:t>yn</a:t>
            </a:r>
            <a:r>
              <a:rPr lang="en-GB" sz="5400" dirty="0">
                <a:latin typeface="Montserrat ExtraBold"/>
              </a:rPr>
              <a:t> </a:t>
            </a:r>
            <a:r>
              <a:rPr lang="en-GB" sz="5400" dirty="0" err="1">
                <a:latin typeface="Montserrat ExtraBold"/>
              </a:rPr>
              <a:t>cael</a:t>
            </a:r>
            <a:r>
              <a:rPr lang="en-GB" sz="5400" dirty="0">
                <a:latin typeface="Montserrat ExtraBold"/>
              </a:rPr>
              <a:t> un </a:t>
            </a:r>
            <a:r>
              <a:rPr lang="en-GB" sz="5400" dirty="0" err="1">
                <a:latin typeface="Montserrat ExtraBold"/>
              </a:rPr>
              <a:t>papur</a:t>
            </a:r>
            <a:r>
              <a:rPr lang="en-GB" sz="5400" dirty="0">
                <a:latin typeface="Montserrat ExtraBold"/>
              </a:rPr>
              <a:t> </a:t>
            </a:r>
            <a:r>
              <a:rPr lang="en-GB" sz="5400" dirty="0" err="1">
                <a:latin typeface="Montserrat ExtraBold"/>
              </a:rPr>
              <a:t>balot</a:t>
            </a:r>
            <a:r>
              <a:rPr lang="en-GB" sz="5400" dirty="0">
                <a:latin typeface="Montserrat ExtraBold"/>
              </a:rPr>
              <a:t>.</a:t>
            </a:r>
          </a:p>
          <a:p>
            <a:endParaRPr lang="en-GB" sz="5400" dirty="0"/>
          </a:p>
        </p:txBody>
      </p:sp>
      <p:sp>
        <p:nvSpPr>
          <p:cNvPr id="6" name="Footer Placeholder 5">
            <a:extLst>
              <a:ext uri="{FF2B5EF4-FFF2-40B4-BE49-F238E27FC236}">
                <a16:creationId xmlns:a16="http://schemas.microsoft.com/office/drawing/2014/main" id="{8436D972-4679-AF84-184D-CA6249E92BCE}"/>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5804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CAA6-B9E2-7DDA-EBC6-B8066E1235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39876B-6877-44AA-CE16-F24C0CD482D1}"/>
              </a:ext>
            </a:extLst>
          </p:cNvPr>
          <p:cNvSpPr>
            <a:spLocks noGrp="1"/>
          </p:cNvSpPr>
          <p:nvPr>
            <p:ph type="title"/>
          </p:nvPr>
        </p:nvSpPr>
        <p:spPr>
          <a:xfrm>
            <a:off x="280516" y="389299"/>
            <a:ext cx="6332625" cy="4217459"/>
          </a:xfrm>
        </p:spPr>
        <p:txBody>
          <a:bodyPr anchor="t">
            <a:normAutofit/>
          </a:bodyPr>
          <a:lstStyle/>
          <a:p>
            <a:r>
              <a:rPr lang="en-GB" sz="5400" dirty="0">
                <a:latin typeface="Montserrat ExtraBold"/>
              </a:rPr>
              <a:t>2. </a:t>
            </a:r>
            <a:r>
              <a:rPr lang="fr-FR" sz="4900" dirty="0" err="1">
                <a:latin typeface="Montserrat ExtraBold"/>
              </a:rPr>
              <a:t>Yn</a:t>
            </a:r>
            <a:r>
              <a:rPr lang="fr-FR" sz="4900" dirty="0">
                <a:latin typeface="Montserrat ExtraBold"/>
              </a:rPr>
              <a:t> </a:t>
            </a:r>
            <a:r>
              <a:rPr lang="fr-FR" sz="4900" dirty="0" err="1">
                <a:latin typeface="Montserrat ExtraBold"/>
              </a:rPr>
              <a:t>Etholiad</a:t>
            </a:r>
            <a:r>
              <a:rPr lang="fr-FR" sz="4900" dirty="0">
                <a:latin typeface="Montserrat ExtraBold"/>
              </a:rPr>
              <a:t> y Senedd, </a:t>
            </a:r>
            <a:r>
              <a:rPr lang="fr-FR" sz="4900" dirty="0" err="1">
                <a:latin typeface="Montserrat ExtraBold"/>
              </a:rPr>
              <a:t>rydych</a:t>
            </a:r>
            <a:r>
              <a:rPr lang="fr-FR" sz="4900" dirty="0">
                <a:latin typeface="Montserrat ExtraBold"/>
              </a:rPr>
              <a:t> </a:t>
            </a:r>
            <a:r>
              <a:rPr lang="fr-FR" sz="4900" dirty="0" err="1">
                <a:latin typeface="Montserrat ExtraBold"/>
              </a:rPr>
              <a:t>chi'n</a:t>
            </a:r>
            <a:r>
              <a:rPr lang="fr-FR" sz="4900" dirty="0">
                <a:latin typeface="Montserrat ExtraBold"/>
              </a:rPr>
              <a:t> </a:t>
            </a:r>
            <a:r>
              <a:rPr lang="fr-FR" sz="4900" dirty="0" err="1">
                <a:latin typeface="Montserrat ExtraBold"/>
              </a:rPr>
              <a:t>cael</a:t>
            </a:r>
            <a:r>
              <a:rPr lang="fr-FR" sz="4900" dirty="0">
                <a:latin typeface="Montserrat ExtraBold"/>
              </a:rPr>
              <a:t> un </a:t>
            </a:r>
            <a:r>
              <a:rPr lang="fr-FR" sz="4900" dirty="0" err="1">
                <a:latin typeface="Montserrat ExtraBold"/>
              </a:rPr>
              <a:t>bleidlais</a:t>
            </a:r>
            <a:r>
              <a:rPr lang="fr-FR" sz="4900" dirty="0">
                <a:latin typeface="Montserrat ExtraBold"/>
              </a:rPr>
              <a:t> a </a:t>
            </a:r>
            <a:r>
              <a:rPr lang="fr-FR" sz="4900" dirty="0" err="1">
                <a:latin typeface="Montserrat ExtraBold"/>
              </a:rPr>
              <a:t>byddwch</a:t>
            </a:r>
            <a:r>
              <a:rPr lang="fr-FR" sz="4900" dirty="0">
                <a:latin typeface="Montserrat ExtraBold"/>
              </a:rPr>
              <a:t> </a:t>
            </a:r>
            <a:r>
              <a:rPr lang="fr-FR" sz="4900" dirty="0" err="1">
                <a:latin typeface="Montserrat ExtraBold"/>
              </a:rPr>
              <a:t>yn</a:t>
            </a:r>
            <a:r>
              <a:rPr lang="fr-FR" sz="4900" dirty="0">
                <a:latin typeface="Montserrat ExtraBold"/>
              </a:rPr>
              <a:t> </a:t>
            </a:r>
            <a:r>
              <a:rPr lang="fr-FR" sz="4900" dirty="0" err="1">
                <a:latin typeface="Montserrat ExtraBold"/>
              </a:rPr>
              <a:t>cael</a:t>
            </a:r>
            <a:r>
              <a:rPr lang="fr-FR" sz="4900" dirty="0">
                <a:latin typeface="Montserrat ExtraBold"/>
              </a:rPr>
              <a:t> un </a:t>
            </a:r>
            <a:r>
              <a:rPr lang="fr-FR" sz="4900" dirty="0" err="1">
                <a:latin typeface="Montserrat ExtraBold"/>
              </a:rPr>
              <a:t>papur</a:t>
            </a:r>
            <a:r>
              <a:rPr lang="fr-FR" sz="4900" dirty="0">
                <a:latin typeface="Montserrat ExtraBold"/>
              </a:rPr>
              <a:t> </a:t>
            </a:r>
            <a:r>
              <a:rPr lang="fr-FR" sz="4900" dirty="0" err="1">
                <a:latin typeface="Montserrat ExtraBold"/>
              </a:rPr>
              <a:t>balot</a:t>
            </a:r>
            <a:r>
              <a:rPr lang="fr-FR" sz="4900" dirty="0">
                <a:latin typeface="Montserrat ExtraBold"/>
              </a:rPr>
              <a:t>.</a:t>
            </a:r>
            <a:endParaRPr lang="en-GB" sz="4900" dirty="0">
              <a:latin typeface="Montserrat ExtraBold"/>
            </a:endParaRPr>
          </a:p>
          <a:p>
            <a:endParaRPr lang="en-GB" sz="5400" dirty="0"/>
          </a:p>
        </p:txBody>
      </p:sp>
      <p:sp>
        <p:nvSpPr>
          <p:cNvPr id="6" name="Footer Placeholder 5">
            <a:extLst>
              <a:ext uri="{FF2B5EF4-FFF2-40B4-BE49-F238E27FC236}">
                <a16:creationId xmlns:a16="http://schemas.microsoft.com/office/drawing/2014/main" id="{7D425483-6244-B142-25EA-DEA97FD92972}"/>
              </a:ext>
            </a:extLst>
          </p:cNvPr>
          <p:cNvSpPr>
            <a:spLocks noGrp="1"/>
          </p:cNvSpPr>
          <p:nvPr>
            <p:ph type="ftr" sz="quarter" idx="14"/>
          </p:nvPr>
        </p:nvSpPr>
        <p:spPr>
          <a:xfrm>
            <a:off x="280516" y="5978799"/>
            <a:ext cx="6994044" cy="365125"/>
          </a:xfrm>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
        <p:nvSpPr>
          <p:cNvPr id="3" name="Title 6">
            <a:extLst>
              <a:ext uri="{FF2B5EF4-FFF2-40B4-BE49-F238E27FC236}">
                <a16:creationId xmlns:a16="http://schemas.microsoft.com/office/drawing/2014/main" id="{3E6FDDD4-5FA9-1A0F-67C0-7E2534C0C15F}"/>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Montserrat ExtraBold"/>
                <a:ea typeface="+mj-ea"/>
                <a:cs typeface="+mj-cs"/>
              </a:rPr>
              <a:t>Gwir ✓ </a:t>
            </a:r>
          </a:p>
        </p:txBody>
      </p:sp>
    </p:spTree>
    <p:extLst>
      <p:ext uri="{BB962C8B-B14F-4D97-AF65-F5344CB8AC3E}">
        <p14:creationId xmlns:p14="http://schemas.microsoft.com/office/powerpoint/2010/main" val="116304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3DD8-3C48-BCCC-E6DF-D792F75AA4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6EAD06-0FB8-D309-6187-044D2DF00F71}"/>
              </a:ext>
            </a:extLst>
          </p:cNvPr>
          <p:cNvSpPr>
            <a:spLocks noGrp="1"/>
          </p:cNvSpPr>
          <p:nvPr>
            <p:ph type="title"/>
          </p:nvPr>
        </p:nvSpPr>
        <p:spPr>
          <a:xfrm>
            <a:off x="280516" y="389299"/>
            <a:ext cx="6332625" cy="4217459"/>
          </a:xfrm>
        </p:spPr>
        <p:txBody>
          <a:bodyPr anchor="t">
            <a:normAutofit fontScale="90000"/>
          </a:bodyPr>
          <a:lstStyle/>
          <a:p>
            <a:r>
              <a:rPr lang="en-GB" dirty="0">
                <a:latin typeface="Montserrat ExtraBold"/>
              </a:rPr>
              <a:t>3. Galli </a:t>
            </a:r>
            <a:r>
              <a:rPr lang="en-GB" dirty="0" err="1">
                <a:latin typeface="Montserrat ExtraBold"/>
              </a:rPr>
              <a:t>bleidleisio</a:t>
            </a:r>
            <a:r>
              <a:rPr lang="en-GB" dirty="0">
                <a:latin typeface="Montserrat ExtraBold"/>
              </a:rPr>
              <a:t> </a:t>
            </a:r>
            <a:r>
              <a:rPr lang="en-GB" dirty="0" err="1">
                <a:latin typeface="Montserrat ExtraBold"/>
              </a:rPr>
              <a:t>yn</a:t>
            </a:r>
            <a:r>
              <a:rPr lang="en-GB" dirty="0">
                <a:latin typeface="Montserrat ExtraBold"/>
              </a:rPr>
              <a:t> </a:t>
            </a:r>
            <a:r>
              <a:rPr lang="en-GB" dirty="0" err="1">
                <a:latin typeface="Montserrat ExtraBold"/>
              </a:rPr>
              <a:t>Etholiad</a:t>
            </a:r>
            <a:r>
              <a:rPr lang="en-GB" dirty="0">
                <a:latin typeface="Montserrat ExtraBold"/>
              </a:rPr>
              <a:t> y Senedd pan </a:t>
            </a:r>
            <a:r>
              <a:rPr lang="en-GB" dirty="0" err="1">
                <a:latin typeface="Montserrat ExtraBold"/>
              </a:rPr>
              <a:t>wyt</a:t>
            </a:r>
            <a:r>
              <a:rPr lang="en-GB" dirty="0">
                <a:latin typeface="Montserrat ExtraBold"/>
              </a:rPr>
              <a:t> </a:t>
            </a:r>
            <a:r>
              <a:rPr lang="en-GB" dirty="0" err="1">
                <a:latin typeface="Montserrat ExtraBold"/>
              </a:rPr>
              <a:t>ti’n</a:t>
            </a:r>
            <a:r>
              <a:rPr lang="en-GB" dirty="0">
                <a:latin typeface="Montserrat ExtraBold"/>
              </a:rPr>
              <a:t> 14 </a:t>
            </a:r>
            <a:r>
              <a:rPr lang="en-GB" dirty="0" err="1">
                <a:latin typeface="Montserrat ExtraBold"/>
              </a:rPr>
              <a:t>mlwydd</a:t>
            </a:r>
            <a:r>
              <a:rPr lang="en-GB" dirty="0">
                <a:latin typeface="Montserrat ExtraBold"/>
              </a:rPr>
              <a:t> </a:t>
            </a:r>
            <a:r>
              <a:rPr lang="en-GB" dirty="0" err="1">
                <a:latin typeface="Montserrat ExtraBold"/>
              </a:rPr>
              <a:t>oed</a:t>
            </a:r>
            <a:r>
              <a:rPr lang="en-GB" dirty="0">
                <a:latin typeface="Montserrat ExtraBold"/>
              </a:rPr>
              <a:t>.</a:t>
            </a:r>
          </a:p>
        </p:txBody>
      </p:sp>
      <p:sp>
        <p:nvSpPr>
          <p:cNvPr id="6" name="Footer Placeholder 5">
            <a:extLst>
              <a:ext uri="{FF2B5EF4-FFF2-40B4-BE49-F238E27FC236}">
                <a16:creationId xmlns:a16="http://schemas.microsoft.com/office/drawing/2014/main" id="{8C2C6563-F2F0-5E40-6B05-D549B7AD83F6}"/>
              </a:ext>
            </a:extLst>
          </p:cNvPr>
          <p:cNvSpPr>
            <a:spLocks noGrp="1"/>
          </p:cNvSpPr>
          <p:nvPr>
            <p:ph type="ftr" sz="quarter" idx="14"/>
          </p:nvPr>
        </p:nvSpPr>
        <p:spPr/>
        <p:txBody>
          <a:bodyPr/>
          <a:lstStyle/>
          <a:p>
            <a:pPr lvl="0">
              <a:defRPr/>
            </a:pPr>
            <a:r>
              <a:rPr lang="en-US" dirty="0">
                <a:solidFill>
                  <a:srgbClr val="000000"/>
                </a:solidFill>
                <a:latin typeface="Montserrat"/>
              </a:rPr>
              <a:t>2026 </a:t>
            </a:r>
            <a:r>
              <a:rPr lang="en-US" dirty="0" err="1">
                <a:solidFill>
                  <a:srgbClr val="000000"/>
                </a:solidFill>
                <a:latin typeface="Montserrat"/>
              </a:rPr>
              <a:t>Etholiad</a:t>
            </a:r>
            <a:r>
              <a:rPr lang="en-US" dirty="0">
                <a:solidFill>
                  <a:srgbClr val="000000"/>
                </a:solidFill>
                <a:latin typeface="Montserrat"/>
              </a:rPr>
              <a:t> Y Senedd – </a:t>
            </a:r>
            <a:r>
              <a:rPr lang="en-US" dirty="0" err="1">
                <a:solidFill>
                  <a:srgbClr val="000000"/>
                </a:solidFill>
                <a:latin typeface="Montserrat"/>
              </a:rPr>
              <a:t>Gweithgareddau</a:t>
            </a:r>
            <a:r>
              <a:rPr lang="en-US" dirty="0">
                <a:solidFill>
                  <a:srgbClr val="000000"/>
                </a:solidFill>
                <a:latin typeface="Montserrat"/>
              </a:rPr>
              <a:t> </a:t>
            </a:r>
            <a:r>
              <a:rPr lang="en-US" dirty="0" err="1">
                <a:solidFill>
                  <a:srgbClr val="000000"/>
                </a:solidFill>
                <a:latin typeface="Montserrat"/>
              </a:rPr>
              <a:t>Byr</a:t>
            </a:r>
            <a:endParaRPr lang="en-US" b="0" dirty="0">
              <a:solidFill>
                <a:srgbClr val="000000"/>
              </a:solidFill>
              <a:latin typeface="Montserrat"/>
            </a:endParaRPr>
          </a:p>
        </p:txBody>
      </p:sp>
    </p:spTree>
    <p:extLst>
      <p:ext uri="{BB962C8B-B14F-4D97-AF65-F5344CB8AC3E}">
        <p14:creationId xmlns:p14="http://schemas.microsoft.com/office/powerpoint/2010/main" val="1885409242"/>
      </p:ext>
    </p:extLst>
  </p:cSld>
  <p:clrMapOvr>
    <a:masterClrMapping/>
  </p:clrMapOvr>
</p:sld>
</file>

<file path=ppt/theme/theme1.xml><?xml version="1.0" encoding="utf-8"?>
<a:theme xmlns:a="http://schemas.openxmlformats.org/drawingml/2006/main" name="1_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id-Magenta-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3C25C2-72F1-4695-B895-15303E910714}">
  <ds:schemaRefs>
    <ds:schemaRef ds:uri="http://schemas.microsoft.com/sharepoint/v3/contenttype/forms"/>
  </ds:schemaRefs>
</ds:datastoreItem>
</file>

<file path=customXml/itemProps2.xml><?xml version="1.0" encoding="utf-8"?>
<ds:datastoreItem xmlns:ds="http://schemas.openxmlformats.org/officeDocument/2006/customXml" ds:itemID="{BD76D15A-7D75-487B-BB8E-B7483602E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8E5CAA-F4A8-448C-AF4B-130C6AB32DBA}">
  <ds:schemaRefs>
    <ds:schemaRef ds:uri="http://purl.org/dc/elements/1.1/"/>
    <ds:schemaRef ds:uri="http://schemas.microsoft.com/office/2006/documentManagement/types"/>
    <ds:schemaRef ds:uri="http://schemas.microsoft.com/office/infopath/2007/PartnerControls"/>
    <ds:schemaRef ds:uri="http://purl.org/dc/dcmitype/"/>
    <ds:schemaRef ds:uri="8e9a2c76-77bf-443e-b601-56a0286b3d6b"/>
    <ds:schemaRef ds:uri="http://schemas.openxmlformats.org/package/2006/metadata/core-properties"/>
    <ds:schemaRef ds:uri="fc39eb25-3250-4c66-9fa1-7554f5d86945"/>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TotalTime>
  <Words>1254</Words>
  <Application>Microsoft Office PowerPoint</Application>
  <PresentationFormat>Widescreen</PresentationFormat>
  <Paragraphs>133</Paragraphs>
  <Slides>22</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Aptos</vt:lpstr>
      <vt:lpstr>Arial</vt:lpstr>
      <vt:lpstr>Calibri</vt:lpstr>
      <vt:lpstr>Calibri Light</vt:lpstr>
      <vt:lpstr>Futura Medium</vt:lpstr>
      <vt:lpstr>Montserrat</vt:lpstr>
      <vt:lpstr>Montserrat Alternates Light</vt:lpstr>
      <vt:lpstr>Montserrat Black</vt:lpstr>
      <vt:lpstr>Montserrat ExtraBold</vt:lpstr>
      <vt:lpstr>Montserrat Light</vt:lpstr>
      <vt:lpstr>Roboto</vt:lpstr>
      <vt:lpstr>Wingdings</vt:lpstr>
      <vt:lpstr>1_Office Theme</vt:lpstr>
      <vt:lpstr>Slice</vt:lpstr>
      <vt:lpstr>Solid-Magenta-white</vt:lpstr>
      <vt:lpstr>PowerPoint Presentation</vt:lpstr>
      <vt:lpstr>Etholiad Y Senedd 2026</vt:lpstr>
      <vt:lpstr>Gweithgaredd 1 Gwir neu Gau</vt:lpstr>
      <vt:lpstr>Gwir neu Gau?</vt:lpstr>
      <vt:lpstr>1. Bydd Etholiad nesaf y Senedd yn cael ei gynnal ar 7 Mai 2026.</vt:lpstr>
      <vt:lpstr>1. Bydd Etholiad nesaf y Senedd yn cael ei gynnal ar 7 Mai 2026.</vt:lpstr>
      <vt:lpstr>2. Yn Etholiad y Senedd, rydych chi'n cael un bleidlais a byddwch yn cael un papur balot. </vt:lpstr>
      <vt:lpstr>2. Yn Etholiad y Senedd, rydych chi'n cael un bleidlais a byddwch yn cael un papur balot. </vt:lpstr>
      <vt:lpstr>3. Galli bleidleisio yn Etholiad y Senedd pan wyt ti’n 14 mlwydd oed.</vt:lpstr>
      <vt:lpstr>3. Galli bleidleisio yn Etholiad y Senedd pan wyt ti’n 14 mlwydd oed.</vt:lpstr>
      <vt:lpstr>3. Rhaid i chi fod yn 16 oed i bleidleisio yn etholiadau'r Senedd. Gallwch gofrestru pan fyddwch chi'n 14 oed.</vt:lpstr>
      <vt:lpstr>4. Yn Etholiad y Senedd, rwyt ti'n pleidleisio dros blaid neu dros ymgeisydd annibynol.</vt:lpstr>
      <vt:lpstr>4. Yn Etholiad y Senedd, rwyt ti'n pleidleisio dros blaid neu dros ymgeisydd annibynol.</vt:lpstr>
      <vt:lpstr>5. Caiff pob ardal leol yng Nghymru ei chynrichioli gan 5 Aelod o'r Senedd.</vt:lpstr>
      <vt:lpstr>5. Caiff pob ardal leol yng Nghymru ei chynrychioli gan 5 Aelod o'r Senedd.</vt:lpstr>
      <vt:lpstr>5. Caiff pob ardal leol yng Nghymru ei chynrychioli gan 6 Aelod o'r Senedd.</vt:lpstr>
      <vt:lpstr>6. Mae angen i ti gofrestru cyn dy fod di'n gallu pleidleisio.</vt:lpstr>
      <vt:lpstr>6. Mae angen i ti gofrestru cyn dy fod di'n gallu pleidleisio.</vt:lpstr>
      <vt:lpstr>Gweithgaredd 2 Cywir neu anghywir?</vt:lpstr>
      <vt:lpstr>Rhestr-wirio yr Etholiad: Cywir neu anghywir?</vt:lpstr>
      <vt:lpstr>Rhestr-wirio yr Etholiad: Cywir neu anghywir?</vt:lpstr>
      <vt:lpstr>Rhestr-wirio yr Etholiad: Cywir neu anghywir?</vt:lpstr>
    </vt:vector>
  </TitlesOfParts>
  <Company>Senedd Cymru - Welsh Parliament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Dechamps Evans, Sion (Staff Comisiwn y Senedd - Senedd Commission Staff)</dc:creator>
  <cp:lastModifiedBy>Dechamps Evans, Sion (Staff Comisiwn y Senedd - Senedd Commission Staff)</cp:lastModifiedBy>
  <cp:revision>1</cp:revision>
  <dcterms:created xsi:type="dcterms:W3CDTF">2025-10-01T08:53:07Z</dcterms:created>
  <dcterms:modified xsi:type="dcterms:W3CDTF">2025-10-07T08:26:28Z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MediaServiceImageTags">
    <vt:lpwstr/>
  </property>
</Properties>
</file>