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407" r:id="rId6"/>
    <p:sldId id="39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8288000" cy="10287000"/>
  <p:notesSz cx="6858000" cy="9144000"/>
  <p:embeddedFontLst>
    <p:embeddedFont>
      <p:font typeface="VAG Rounded Next" panose="020B0604020202020204" charset="0"/>
      <p:regular r:id="rId19"/>
    </p:embeddedFont>
    <p:embeddedFont>
      <p:font typeface="VAG Rounded Next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4F681-16AB-4953-BF42-DD88BB333FC5}" v="5" dt="2025-10-07T12:04:01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4150" autoAdjust="0"/>
  </p:normalViewPr>
  <p:slideViewPr>
    <p:cSldViewPr>
      <p:cViewPr varScale="1">
        <p:scale>
          <a:sx n="43" d="100"/>
          <a:sy n="43" d="100"/>
        </p:scale>
        <p:origin x="114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hamps Evans, Sion (Staff Comisiwn y Senedd - Senedd Commission Staff)" userId="b36a8931-7d7e-4fe6-9929-e17cdc0a96f2" providerId="ADAL" clId="{57AEEC38-3443-41C5-AC4D-E854E880684D}"/>
    <pc:docChg chg="undo custSel addSld modSld">
      <pc:chgData name="Dechamps Evans, Sion (Staff Comisiwn y Senedd - Senedd Commission Staff)" userId="b36a8931-7d7e-4fe6-9929-e17cdc0a96f2" providerId="ADAL" clId="{57AEEC38-3443-41C5-AC4D-E854E880684D}" dt="2025-10-07T12:04:29.180" v="109" actId="20577"/>
      <pc:docMkLst>
        <pc:docMk/>
      </pc:docMkLst>
      <pc:sldChg chg="modSp add mod modNotesTx">
        <pc:chgData name="Dechamps Evans, Sion (Staff Comisiwn y Senedd - Senedd Commission Staff)" userId="b36a8931-7d7e-4fe6-9929-e17cdc0a96f2" providerId="ADAL" clId="{57AEEC38-3443-41C5-AC4D-E854E880684D}" dt="2025-10-07T12:04:29.180" v="109" actId="20577"/>
        <pc:sldMkLst>
          <pc:docMk/>
          <pc:sldMk cId="2645046015" sldId="395"/>
        </pc:sldMkLst>
        <pc:spChg chg="mod">
          <ac:chgData name="Dechamps Evans, Sion (Staff Comisiwn y Senedd - Senedd Commission Staff)" userId="b36a8931-7d7e-4fe6-9929-e17cdc0a96f2" providerId="ADAL" clId="{57AEEC38-3443-41C5-AC4D-E854E880684D}" dt="2025-10-07T12:04:17.621" v="73" actId="20577"/>
          <ac:spMkLst>
            <pc:docMk/>
            <pc:sldMk cId="2645046015" sldId="395"/>
            <ac:spMk id="4" creationId="{51DA6048-C3E9-6828-E1D7-AB87D5A0F652}"/>
          </ac:spMkLst>
        </pc:spChg>
      </pc:sldChg>
      <pc:sldChg chg="modSp add mod">
        <pc:chgData name="Dechamps Evans, Sion (Staff Comisiwn y Senedd - Senedd Commission Staff)" userId="b36a8931-7d7e-4fe6-9929-e17cdc0a96f2" providerId="ADAL" clId="{57AEEC38-3443-41C5-AC4D-E854E880684D}" dt="2025-10-07T12:03:32.200" v="34" actId="20577"/>
        <pc:sldMkLst>
          <pc:docMk/>
          <pc:sldMk cId="4051139262" sldId="407"/>
        </pc:sldMkLst>
        <pc:spChg chg="mod">
          <ac:chgData name="Dechamps Evans, Sion (Staff Comisiwn y Senedd - Senedd Commission Staff)" userId="b36a8931-7d7e-4fe6-9929-e17cdc0a96f2" providerId="ADAL" clId="{57AEEC38-3443-41C5-AC4D-E854E880684D}" dt="2025-10-07T12:02:35.781" v="2" actId="1076"/>
          <ac:spMkLst>
            <pc:docMk/>
            <pc:sldMk cId="4051139262" sldId="407"/>
            <ac:spMk id="2" creationId="{68EFD267-C2AB-6035-E30E-8928431CE774}"/>
          </ac:spMkLst>
        </pc:spChg>
        <pc:spChg chg="mod">
          <ac:chgData name="Dechamps Evans, Sion (Staff Comisiwn y Senedd - Senedd Commission Staff)" userId="b36a8931-7d7e-4fe6-9929-e17cdc0a96f2" providerId="ADAL" clId="{57AEEC38-3443-41C5-AC4D-E854E880684D}" dt="2025-10-07T12:02:45.455" v="24" actId="20577"/>
          <ac:spMkLst>
            <pc:docMk/>
            <pc:sldMk cId="4051139262" sldId="407"/>
            <ac:spMk id="4" creationId="{4C4ED8BA-F100-A612-C241-C39F9CF214AF}"/>
          </ac:spMkLst>
        </pc:spChg>
        <pc:spChg chg="mod">
          <ac:chgData name="Dechamps Evans, Sion (Staff Comisiwn y Senedd - Senedd Commission Staff)" userId="b36a8931-7d7e-4fe6-9929-e17cdc0a96f2" providerId="ADAL" clId="{57AEEC38-3443-41C5-AC4D-E854E880684D}" dt="2025-10-07T12:03:32.200" v="34" actId="20577"/>
          <ac:spMkLst>
            <pc:docMk/>
            <pc:sldMk cId="4051139262" sldId="407"/>
            <ac:spMk id="5" creationId="{E9E8C3DD-C12B-47EA-430D-34B0F8C3C3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2999D-D5B3-43FA-AF03-AB22F45B1487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91E5D-DADC-4292-8B29-F5E8129B0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9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2E00-3AC1-8453-3863-4192CDB2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097AC-62EF-CD26-1E8F-217882F3E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0143A-F4DC-4B4A-4A4D-B045E72F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 defnyddio'r sleid hon i gyflwyno'r etholiad.</a:t>
            </a:r>
          </a:p>
          <a:p>
            <a:pPr rtl="0"/>
            <a:endParaRPr lang="cy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Cynhelir yr etholiad ar 7 Mai 2026</a:t>
            </a:r>
          </a:p>
          <a:p>
            <a:pPr rtl="0"/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angen i chi fod yn 16 oed, yn byw yng Nghymru ac wedi cofrestru i bleidleisio yn yr etholiad hwn</a:t>
            </a:r>
          </a:p>
          <a:p>
            <a:pPr rtl="0"/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Byddwch yn pleidleisio dros y blaid wleidyddol neu'r ymgeisydd annibynnol yr hoffech iddo eich cynrychioli yn y Senedd</a:t>
            </a:r>
          </a:p>
          <a:p>
            <a:pPr rtl="0"/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Mae'r Senedd yn gwneud penderfyniadau am eich addysg, iechyd, trafnidiaeth, tai a'r amgylchedd.</a:t>
            </a:r>
          </a:p>
          <a:p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E026-8407-5D01-79A5-4ADC7E67A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6723-1A60-0442-910D-F7FD63281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42AF-E7D6-6190-6223-0FA10540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BD1D0B-BE9E-58D6-C00D-2D59D8253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7F28C-2094-02EB-4029-B130F7E96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Gweithgaredd</a:t>
            </a:r>
            <a:r>
              <a:rPr lang="en-US" dirty="0">
                <a:ea typeface="Calibri"/>
                <a:cs typeface="Calibri"/>
              </a:rPr>
              <a:t> 1 – Fy </a:t>
            </a:r>
            <a:r>
              <a:rPr lang="en-US" dirty="0" err="1">
                <a:ea typeface="Calibri"/>
                <a:cs typeface="Calibri"/>
              </a:rPr>
              <a:t>hawliau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a’r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etholiad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49FB9-3251-2837-76FC-76F60F060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D6723-1A60-0442-910D-F7FD63281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Nodyn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athro</a:t>
            </a:r>
            <a:r>
              <a:rPr lang="en-GB" dirty="0"/>
              <a:t>: </a:t>
            </a:r>
            <a:r>
              <a:rPr lang="en-GB" dirty="0" err="1"/>
              <a:t>Cyfle</a:t>
            </a:r>
            <a:r>
              <a:rPr lang="en-GB" dirty="0"/>
              <a:t> am </a:t>
            </a:r>
            <a:r>
              <a:rPr lang="en-GB" dirty="0" err="1"/>
              <a:t>drafodaeth</a:t>
            </a:r>
            <a:r>
              <a:rPr lang="en-GB" dirty="0"/>
              <a:t> </a:t>
            </a:r>
            <a:r>
              <a:rPr lang="en-GB" dirty="0" err="1"/>
              <a:t>grwp</a:t>
            </a:r>
            <a:r>
              <a:rPr lang="en-GB" dirty="0"/>
              <a:t> am yr </a:t>
            </a:r>
            <a:r>
              <a:rPr lang="en-GB" dirty="0" err="1"/>
              <a:t>hawliau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sgrîn</a:t>
            </a:r>
            <a:r>
              <a:rPr lang="en-GB" dirty="0"/>
              <a:t>.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ddisgyblion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am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hawliau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cysylltu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materion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sleidiau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fanylach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faterion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berthnasol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hawliau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1E5D-DADC-4292-8B29-F5E8129B00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8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91E5D-DADC-4292-8B29-F5E8129B00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060085" y="6415567"/>
            <a:ext cx="4167830" cy="2375473"/>
          </a:xfrm>
          <a:custGeom>
            <a:avLst/>
            <a:gdLst/>
            <a:ahLst/>
            <a:cxnLst/>
            <a:rect l="l" t="t" r="r" b="b"/>
            <a:pathLst>
              <a:path w="4167830" h="2375473">
                <a:moveTo>
                  <a:pt x="0" y="0"/>
                </a:moveTo>
                <a:lnTo>
                  <a:pt x="4167830" y="0"/>
                </a:lnTo>
                <a:lnTo>
                  <a:pt x="4167830" y="2375474"/>
                </a:lnTo>
                <a:lnTo>
                  <a:pt x="0" y="2375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8" t="-6571" r="-9886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Plant ac </a:t>
            </a: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674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060085" y="6415567"/>
            <a:ext cx="4167830" cy="2375473"/>
          </a:xfrm>
          <a:custGeom>
            <a:avLst/>
            <a:gdLst/>
            <a:ahLst/>
            <a:cxnLst/>
            <a:rect l="l" t="t" r="r" b="b"/>
            <a:pathLst>
              <a:path w="4167830" h="2375473">
                <a:moveTo>
                  <a:pt x="0" y="0"/>
                </a:moveTo>
                <a:lnTo>
                  <a:pt x="4167830" y="0"/>
                </a:lnTo>
                <a:lnTo>
                  <a:pt x="4167830" y="2375474"/>
                </a:lnTo>
                <a:lnTo>
                  <a:pt x="0" y="2375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68" t="-6571" r="-9886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35806" y="1626475"/>
            <a:ext cx="13416389" cy="3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6"/>
              </a:lnSpc>
            </a:pP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Plant ac </a:t>
            </a:r>
            <a:r>
              <a:rPr lang="en-US" sz="9169" b="1" spc="577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</a:t>
            </a:r>
            <a:r>
              <a:rPr lang="en-US" sz="9169" b="1" spc="577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</a:t>
            </a:r>
          </a:p>
        </p:txBody>
      </p:sp>
      <p:sp>
        <p:nvSpPr>
          <p:cNvPr id="5" name="Freeform 5"/>
          <p:cNvSpPr/>
          <p:nvPr/>
        </p:nvSpPr>
        <p:spPr>
          <a:xfrm rot="6361300">
            <a:off x="15684821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1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4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894521" y="374977"/>
            <a:ext cx="1139712" cy="1307446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697783" y="1585399"/>
            <a:ext cx="7161190" cy="7161190"/>
          </a:xfrm>
          <a:custGeom>
            <a:avLst/>
            <a:gdLst/>
            <a:ahLst/>
            <a:cxnLst/>
            <a:rect l="l" t="t" r="r" b="b"/>
            <a:pathLst>
              <a:path w="7161190" h="7161190">
                <a:moveTo>
                  <a:pt x="0" y="0"/>
                </a:moveTo>
                <a:lnTo>
                  <a:pt x="7161190" y="0"/>
                </a:lnTo>
                <a:lnTo>
                  <a:pt x="7161190" y="7161190"/>
                </a:lnTo>
                <a:lnTo>
                  <a:pt x="0" y="716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187988" y="187488"/>
            <a:ext cx="9912023" cy="9912023"/>
          </a:xfrm>
          <a:custGeom>
            <a:avLst/>
            <a:gdLst/>
            <a:ahLst/>
            <a:cxnLst/>
            <a:rect l="l" t="t" r="r" b="b"/>
            <a:pathLst>
              <a:path w="9912023" h="9912023">
                <a:moveTo>
                  <a:pt x="0" y="0"/>
                </a:moveTo>
                <a:lnTo>
                  <a:pt x="9912024" y="0"/>
                </a:lnTo>
                <a:lnTo>
                  <a:pt x="9912024" y="9912024"/>
                </a:lnTo>
                <a:lnTo>
                  <a:pt x="0" y="9912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048403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547762" y="4448178"/>
            <a:ext cx="1192477" cy="1390644"/>
          </a:xfrm>
          <a:custGeom>
            <a:avLst/>
            <a:gdLst/>
            <a:ahLst/>
            <a:cxnLst/>
            <a:rect l="l" t="t" r="r" b="b"/>
            <a:pathLst>
              <a:path w="1192477" h="1390644">
                <a:moveTo>
                  <a:pt x="0" y="0"/>
                </a:moveTo>
                <a:lnTo>
                  <a:pt x="1192476" y="0"/>
                </a:lnTo>
                <a:lnTo>
                  <a:pt x="1192476" y="1390644"/>
                </a:lnTo>
                <a:lnTo>
                  <a:pt x="0" y="1390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249581" y="2107634"/>
            <a:ext cx="1712443" cy="476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Yr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1049" y="3255616"/>
            <a:ext cx="3517869" cy="645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</a:pP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gennych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chi’r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rannu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barn, ac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oedolion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gymryd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barn o </a:t>
            </a:r>
            <a:r>
              <a:rPr lang="en-US" sz="2300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ddifrif</a:t>
            </a: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.</a:t>
            </a:r>
            <a:endParaRPr lang="en-US" sz="2300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3927"/>
              </a:lnSpc>
            </a:pPr>
            <a:r>
              <a:rPr lang="en-US" sz="2300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endParaRPr lang="en-US" sz="2300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3927"/>
              </a:lnSpc>
            </a:pP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Copiwch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map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dde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.</a:t>
            </a:r>
            <a:endParaRPr lang="en-US" sz="2300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3927"/>
              </a:lnSpc>
            </a:pPr>
            <a:endParaRPr lang="en-US" sz="2300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 algn="l">
              <a:lnSpc>
                <a:spcPts val="3927"/>
              </a:lnSpc>
              <a:spcBef>
                <a:spcPct val="0"/>
              </a:spcBef>
            </a:pP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Meddyliwch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am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sut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rydych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chi’n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rhannu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barn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 y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gymuned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neu’n</a:t>
            </a:r>
            <a:r>
              <a:rPr lang="en-US" sz="2300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300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genedlaethol</a:t>
            </a:r>
            <a:endParaRPr lang="en-US" sz="2300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63652" y="516027"/>
            <a:ext cx="3684302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cymuned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draws Cymru</a:t>
            </a:r>
          </a:p>
        </p:txBody>
      </p:sp>
      <p:pic>
        <p:nvPicPr>
          <p:cNvPr id="13" name="Picture 12" descr="A group of people talking&#10;&#10;AI-generated content may be incorrect.">
            <a:extLst>
              <a:ext uri="{FF2B5EF4-FFF2-40B4-BE49-F238E27FC236}">
                <a16:creationId xmlns:a16="http://schemas.microsoft.com/office/drawing/2014/main" id="{322B65E0-9F61-BF17-709E-D3200C75C8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4977"/>
            <a:ext cx="2234230" cy="29401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4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894521" y="374977"/>
            <a:ext cx="1139712" cy="1307446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563405" y="1562905"/>
            <a:ext cx="7161190" cy="7161190"/>
          </a:xfrm>
          <a:custGeom>
            <a:avLst/>
            <a:gdLst/>
            <a:ahLst/>
            <a:cxnLst/>
            <a:rect l="l" t="t" r="r" b="b"/>
            <a:pathLst>
              <a:path w="7161190" h="7161190">
                <a:moveTo>
                  <a:pt x="0" y="0"/>
                </a:moveTo>
                <a:lnTo>
                  <a:pt x="7161190" y="0"/>
                </a:lnTo>
                <a:lnTo>
                  <a:pt x="7161190" y="7161190"/>
                </a:lnTo>
                <a:lnTo>
                  <a:pt x="0" y="7161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187988" y="187488"/>
            <a:ext cx="10230979" cy="10230979"/>
          </a:xfrm>
          <a:custGeom>
            <a:avLst/>
            <a:gdLst/>
            <a:ahLst/>
            <a:cxnLst/>
            <a:rect l="l" t="t" r="r" b="b"/>
            <a:pathLst>
              <a:path w="10230979" h="10230979">
                <a:moveTo>
                  <a:pt x="0" y="0"/>
                </a:moveTo>
                <a:lnTo>
                  <a:pt x="10230980" y="0"/>
                </a:lnTo>
                <a:lnTo>
                  <a:pt x="10230980" y="10230980"/>
                </a:lnTo>
                <a:lnTo>
                  <a:pt x="0" y="102309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7818946" y="3835779"/>
            <a:ext cx="2615442" cy="2615442"/>
          </a:xfrm>
          <a:custGeom>
            <a:avLst/>
            <a:gdLst/>
            <a:ahLst/>
            <a:cxnLst/>
            <a:rect l="l" t="t" r="r" b="b"/>
            <a:pathLst>
              <a:path w="2615442" h="2615442">
                <a:moveTo>
                  <a:pt x="0" y="0"/>
                </a:moveTo>
                <a:lnTo>
                  <a:pt x="2615442" y="0"/>
                </a:lnTo>
                <a:lnTo>
                  <a:pt x="2615442" y="2615442"/>
                </a:lnTo>
                <a:lnTo>
                  <a:pt x="0" y="2615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589489" y="4517053"/>
            <a:ext cx="1074356" cy="1252893"/>
          </a:xfrm>
          <a:custGeom>
            <a:avLst/>
            <a:gdLst/>
            <a:ahLst/>
            <a:cxnLst/>
            <a:rect l="l" t="t" r="r" b="b"/>
            <a:pathLst>
              <a:path w="1074356" h="1252893">
                <a:moveTo>
                  <a:pt x="0" y="0"/>
                </a:moveTo>
                <a:lnTo>
                  <a:pt x="1074356" y="0"/>
                </a:lnTo>
                <a:lnTo>
                  <a:pt x="1074356" y="1252894"/>
                </a:lnTo>
                <a:lnTo>
                  <a:pt x="0" y="1252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422157" y="1894569"/>
            <a:ext cx="1408705" cy="47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77138" y="570302"/>
            <a:ext cx="3252678" cy="87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7"/>
              </a:lnSpc>
              <a:spcBef>
                <a:spcPct val="0"/>
              </a:spcBef>
            </a:pPr>
            <a:r>
              <a:rPr lang="en-US" sz="2476" b="1" spc="15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 </a:t>
            </a:r>
            <a:r>
              <a:rPr lang="en-US" sz="2476" b="1" spc="15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476" b="1" spc="15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476" b="1" spc="15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cymunedau</a:t>
            </a:r>
            <a:r>
              <a:rPr lang="en-US" sz="2476" b="1" spc="15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ctr">
              <a:lnSpc>
                <a:spcPts val="3467"/>
              </a:lnSpc>
              <a:spcBef>
                <a:spcPct val="0"/>
              </a:spcBef>
            </a:pPr>
            <a:r>
              <a:rPr lang="en-US" sz="2476" b="1" spc="15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2476" b="1" spc="15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draws Cymru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44098" y="8998657"/>
            <a:ext cx="3199805" cy="47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Senedd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Ieuenctid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92951" y="7561636"/>
            <a:ext cx="2502098" cy="47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Cyngor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18392" y="5597764"/>
            <a:ext cx="2095857" cy="47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Pwyllgorau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69084" y="2887629"/>
            <a:ext cx="3051929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Grwp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llais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disgybl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49886" y="5979560"/>
            <a:ext cx="2826397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Siarad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ag </a:t>
            </a:r>
          </a:p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athrawon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74227" y="3437786"/>
            <a:ext cx="2409111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Holiadur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ysgol</a:t>
            </a:r>
            <a:endParaRPr lang="en-US" sz="2805" b="1" spc="176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87988" y="6471770"/>
            <a:ext cx="2161107" cy="41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  <a:spcBef>
                <a:spcPct val="0"/>
              </a:spcBef>
            </a:pPr>
            <a:r>
              <a:rPr lang="en-US" sz="2405" b="1" spc="15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Deisebau</a:t>
            </a:r>
            <a:r>
              <a:rPr lang="en-US" sz="2405" b="1" spc="15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16350" y="4478953"/>
            <a:ext cx="1599517" cy="158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  <a:spcBef>
                <a:spcPct val="0"/>
              </a:spcBef>
            </a:pP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Cysylltu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ag </a:t>
            </a: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aelod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o’r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cyngor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neu </a:t>
            </a: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aelod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1813" b="1" spc="114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o’r</a:t>
            </a:r>
            <a:r>
              <a:rPr lang="en-US" sz="1813" b="1" spc="114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Senedd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52693" y="4414207"/>
            <a:ext cx="2161107" cy="379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b="1" spc="145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Etholiadau</a:t>
            </a:r>
            <a:endParaRPr lang="en-US" b="1" spc="145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33062" y="4767354"/>
            <a:ext cx="3132420" cy="247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  <a:spcBef>
                <a:spcPct val="0"/>
              </a:spcBef>
            </a:pP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Dyma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rhai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esiamplau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ond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ni’n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siwr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allech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chi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feddwl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am </a:t>
            </a:r>
            <a:r>
              <a:rPr lang="en-US" sz="2805" b="1" spc="176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fwy</a:t>
            </a:r>
            <a:r>
              <a:rPr lang="en-US" sz="2805" b="1" spc="176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!</a:t>
            </a:r>
          </a:p>
        </p:txBody>
      </p:sp>
      <p:pic>
        <p:nvPicPr>
          <p:cNvPr id="21" name="Picture 20" descr="A group of people talking&#10;&#10;AI-generated content may be incorrect.">
            <a:extLst>
              <a:ext uri="{FF2B5EF4-FFF2-40B4-BE49-F238E27FC236}">
                <a16:creationId xmlns:a16="http://schemas.microsoft.com/office/drawing/2014/main" id="{7BC8AC0C-E508-DE98-BDB3-70E2BE0EEC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8" y="374977"/>
            <a:ext cx="2879682" cy="37895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894521" y="374977"/>
            <a:ext cx="1139712" cy="1307446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35806" y="213052"/>
            <a:ext cx="1341638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pc="504" dirty="0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Lincs </a:t>
            </a:r>
            <a:r>
              <a:rPr lang="en-US" sz="8000" b="1" spc="504" dirty="0" err="1">
                <a:solidFill>
                  <a:srgbClr val="4EA96F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defnyddiol</a:t>
            </a:r>
            <a:endParaRPr lang="en-US" sz="8000" b="1" spc="504" dirty="0">
              <a:solidFill>
                <a:srgbClr val="4EA96F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1283" y="2180899"/>
            <a:ext cx="16233237" cy="73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7"/>
              </a:lnSpc>
            </a:pP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Dysgwch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fwy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am y Senedd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Ieuenctid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- https://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seneddieuenctid.senedd.cymru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cymryd-rhan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>
              <a:lnSpc>
                <a:spcPts val="4067"/>
              </a:lnSpc>
            </a:pP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Gwnewch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ddeiseb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- https://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senedd.cymru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busnes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-y-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senedd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deisebau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dechrau-deiseb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Ysgrifennwch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i’ch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aelod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o’r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Senedd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yng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Nghymru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aelod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Seneddol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Llundain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(MP), neu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aelod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o’r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cyngor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- https://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www.writetothem.com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>
              <a:lnSpc>
                <a:spcPts val="4067"/>
              </a:lnSpc>
            </a:pP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Cofrestrwch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gofrestru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- https://</a:t>
            </a:r>
            <a:r>
              <a:rPr lang="en-US" sz="2905" b="1" spc="183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www.registertovote.service.gov.uk</a:t>
            </a:r>
            <a:r>
              <a:rPr lang="en-US" sz="2905" b="1" spc="183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/</a:t>
            </a: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 algn="l">
              <a:lnSpc>
                <a:spcPts val="4067"/>
              </a:lnSpc>
              <a:spcBef>
                <a:spcPct val="0"/>
              </a:spcBef>
            </a:pPr>
            <a:endParaRPr lang="en-US" sz="2905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EBA7-1196-F0EC-10C8-2B2078D9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EFD267-C2AB-6035-E30E-8928431CE77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21E089-633A-BC52-CDDB-0E47B1B6B65D}"/>
              </a:ext>
            </a:extLst>
          </p:cNvPr>
          <p:cNvSpPr/>
          <p:nvPr/>
        </p:nvSpPr>
        <p:spPr>
          <a:xfrm>
            <a:off x="16894521" y="374978"/>
            <a:ext cx="1139712" cy="1307447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C4ED8BA-F100-A612-C241-C39F9CF214AF}"/>
              </a:ext>
            </a:extLst>
          </p:cNvPr>
          <p:cNvSpPr txBox="1"/>
          <p:nvPr/>
        </p:nvSpPr>
        <p:spPr>
          <a:xfrm>
            <a:off x="2435807" y="213053"/>
            <a:ext cx="13416389" cy="1359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201"/>
              </a:lnSpc>
            </a:pPr>
            <a:r>
              <a:rPr lang="en-US" sz="7950" b="1" spc="504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Etholiad</a:t>
            </a:r>
            <a:r>
              <a:rPr lang="en-US" sz="7950" b="1" spc="504" dirty="0">
                <a:solidFill>
                  <a:srgbClr val="4EA96F"/>
                </a:solidFill>
                <a:latin typeface="VAG Rounded Next Bold"/>
                <a:sym typeface="VAG Rounded Next Bold"/>
              </a:rPr>
              <a:t> y Senedd 2026</a:t>
            </a:r>
            <a:endParaRPr lang="en-US" sz="1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9E8C3DD-C12B-47EA-430D-34B0F8C3C3ED}"/>
              </a:ext>
            </a:extLst>
          </p:cNvPr>
          <p:cNvSpPr txBox="1"/>
          <p:nvPr/>
        </p:nvSpPr>
        <p:spPr>
          <a:xfrm>
            <a:off x="661284" y="2180900"/>
            <a:ext cx="16233237" cy="786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Bydd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Etholiad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y Senedd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nesaf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ar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Fai 7fed 2026.</a:t>
            </a: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 dirty="0">
              <a:solidFill>
                <a:srgbClr val="000000"/>
              </a:solidFill>
              <a:latin typeface="VAG Rounded Next Bold"/>
              <a:sym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Os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chi’n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16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erbyn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y 7 Mai ac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byw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yng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Nghymru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–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byddwch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deilwng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bleidleisio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yr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etholiad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.</a:t>
            </a: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 dirty="0">
              <a:solidFill>
                <a:srgbClr val="000000"/>
              </a:solidFill>
              <a:latin typeface="VAG Rounded Next Bold"/>
              <a:sym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Er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mwyn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pleidleisio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,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mae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angen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i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gofrestru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erbyn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canol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nos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ar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20 Ebrill 2026</a:t>
            </a: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 dirty="0">
              <a:solidFill>
                <a:srgbClr val="000000"/>
              </a:solidFill>
              <a:latin typeface="VAG Rounded Next Bold"/>
              <a:sym typeface="VAG Rounded Next Bold"/>
            </a:endParaRP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Mae’r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Senedd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yn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gwneud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penderfyniad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ar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faterion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sy’n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effeithio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arnoch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chi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a’ch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 </a:t>
            </a:r>
            <a:r>
              <a:rPr lang="en-US" sz="2850" b="1" spc="183" dirty="0" err="1">
                <a:solidFill>
                  <a:srgbClr val="000000"/>
                </a:solidFill>
                <a:latin typeface="VAG Rounded Next Bold"/>
                <a:sym typeface="VAG Rounded Next Bold"/>
              </a:rPr>
              <a:t>cymuned</a:t>
            </a:r>
            <a:r>
              <a:rPr lang="en-US" sz="2850" b="1" spc="183" dirty="0">
                <a:solidFill>
                  <a:srgbClr val="000000"/>
                </a:solidFill>
                <a:latin typeface="VAG Rounded Next Bold"/>
                <a:sym typeface="VAG Rounded Next Bold"/>
              </a:rPr>
              <a:t>.</a:t>
            </a:r>
          </a:p>
          <a:p>
            <a:pPr marL="514350" indent="-514350">
              <a:lnSpc>
                <a:spcPts val="4067"/>
              </a:lnSpc>
              <a:buFont typeface="Arial"/>
              <a:buChar char="•"/>
            </a:pPr>
            <a:endParaRPr lang="en-US" sz="2850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  <a:p>
            <a:pPr>
              <a:lnSpc>
                <a:spcPts val="4067"/>
              </a:lnSpc>
              <a:spcBef>
                <a:spcPct val="0"/>
              </a:spcBef>
            </a:pPr>
            <a:endParaRPr lang="en-US" sz="2906" b="1" spc="183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13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AB3C-B685-7013-1ACD-20925C0E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7BB036-9127-F271-2986-369B7C13A6A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2DF6DC6-2F65-6500-16F9-452F970E3463}"/>
              </a:ext>
            </a:extLst>
          </p:cNvPr>
          <p:cNvSpPr/>
          <p:nvPr/>
        </p:nvSpPr>
        <p:spPr>
          <a:xfrm>
            <a:off x="7130845" y="6980036"/>
            <a:ext cx="4026314" cy="2294816"/>
          </a:xfrm>
          <a:custGeom>
            <a:avLst/>
            <a:gdLst/>
            <a:ahLst/>
            <a:cxnLst/>
            <a:rect l="l" t="t" r="r" b="b"/>
            <a:pathLst>
              <a:path w="4026314" h="2294816">
                <a:moveTo>
                  <a:pt x="0" y="0"/>
                </a:moveTo>
                <a:lnTo>
                  <a:pt x="4026314" y="0"/>
                </a:lnTo>
                <a:lnTo>
                  <a:pt x="4026314" y="2294816"/>
                </a:lnTo>
                <a:lnTo>
                  <a:pt x="0" y="2294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68" t="-6571" r="-9886" b="-8673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1DA6048-C3E9-6828-E1D7-AB87D5A0F652}"/>
              </a:ext>
            </a:extLst>
          </p:cNvPr>
          <p:cNvSpPr txBox="1"/>
          <p:nvPr/>
        </p:nvSpPr>
        <p:spPr>
          <a:xfrm>
            <a:off x="2435807" y="1626476"/>
            <a:ext cx="13416389" cy="4844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837"/>
              </a:lnSpc>
            </a:pPr>
            <a:r>
              <a:rPr lang="en-US" sz="9150" b="1" spc="578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Gweithgaredd</a:t>
            </a:r>
            <a:r>
              <a:rPr lang="en-US" sz="9150" b="1" spc="578" dirty="0">
                <a:solidFill>
                  <a:srgbClr val="4EA96F"/>
                </a:solidFill>
                <a:latin typeface="VAG Rounded Next Bold"/>
                <a:sym typeface="VAG Rounded Next Bold"/>
              </a:rPr>
              <a:t> 1 – Fy </a:t>
            </a:r>
            <a:r>
              <a:rPr lang="en-US" sz="9150" b="1" spc="578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hawliau</a:t>
            </a:r>
            <a:r>
              <a:rPr lang="en-US" sz="9150" b="1" spc="578" dirty="0">
                <a:solidFill>
                  <a:srgbClr val="4EA96F"/>
                </a:solidFill>
                <a:latin typeface="VAG Rounded Next Bold"/>
                <a:sym typeface="VAG Rounded Next Bold"/>
              </a:rPr>
              <a:t> </a:t>
            </a:r>
            <a:r>
              <a:rPr lang="en-US" sz="9150" b="1" spc="578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a’r</a:t>
            </a:r>
            <a:r>
              <a:rPr lang="en-US" sz="9150" b="1" spc="578" dirty="0">
                <a:solidFill>
                  <a:srgbClr val="4EA96F"/>
                </a:solidFill>
                <a:latin typeface="VAG Rounded Next Bold"/>
                <a:sym typeface="VAG Rounded Next Bold"/>
              </a:rPr>
              <a:t> </a:t>
            </a:r>
            <a:r>
              <a:rPr lang="en-US" sz="9150" b="1" spc="578" dirty="0" err="1">
                <a:solidFill>
                  <a:srgbClr val="4EA96F"/>
                </a:solidFill>
                <a:latin typeface="VAG Rounded Next Bold"/>
                <a:sym typeface="VAG Rounded Next Bold"/>
              </a:rPr>
              <a:t>etholiad</a:t>
            </a:r>
            <a:endParaRPr lang="en-US" sz="9150" b="1" spc="578" dirty="0">
              <a:solidFill>
                <a:srgbClr val="4EA96F"/>
              </a:solidFill>
              <a:latin typeface="VAG Rounded Next Bold"/>
            </a:endParaRPr>
          </a:p>
          <a:p>
            <a:pPr algn="ctr">
              <a:lnSpc>
                <a:spcPts val="12837"/>
              </a:lnSpc>
            </a:pPr>
            <a:endParaRPr lang="en-US" sz="9150" b="1" spc="578" dirty="0">
              <a:solidFill>
                <a:srgbClr val="4EA96F"/>
              </a:solidFill>
              <a:latin typeface="VAG Rounded Next Bold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33ED7B-08B8-62C7-08C9-ABDB50275996}"/>
              </a:ext>
            </a:extLst>
          </p:cNvPr>
          <p:cNvSpPr/>
          <p:nvPr/>
        </p:nvSpPr>
        <p:spPr>
          <a:xfrm rot="6361300">
            <a:off x="15684822" y="25938"/>
            <a:ext cx="1276449" cy="2591775"/>
          </a:xfrm>
          <a:custGeom>
            <a:avLst/>
            <a:gdLst/>
            <a:ahLst/>
            <a:cxnLst/>
            <a:rect l="l" t="t" r="r" b="b"/>
            <a:pathLst>
              <a:path w="1276449" h="2591775">
                <a:moveTo>
                  <a:pt x="0" y="0"/>
                </a:moveTo>
                <a:lnTo>
                  <a:pt x="1276449" y="0"/>
                </a:lnTo>
                <a:lnTo>
                  <a:pt x="1276449" y="2591775"/>
                </a:lnTo>
                <a:lnTo>
                  <a:pt x="0" y="2591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F0633AC-7083-1757-548D-03FBED60E40C}"/>
              </a:ext>
            </a:extLst>
          </p:cNvPr>
          <p:cNvSpPr/>
          <p:nvPr/>
        </p:nvSpPr>
        <p:spPr>
          <a:xfrm rot="7828678">
            <a:off x="-17448" y="4345109"/>
            <a:ext cx="2473149" cy="7313076"/>
          </a:xfrm>
          <a:custGeom>
            <a:avLst/>
            <a:gdLst/>
            <a:ahLst/>
            <a:cxnLst/>
            <a:rect l="l" t="t" r="r" b="b"/>
            <a:pathLst>
              <a:path w="2473149" h="7313076">
                <a:moveTo>
                  <a:pt x="0" y="0"/>
                </a:moveTo>
                <a:lnTo>
                  <a:pt x="2473149" y="0"/>
                </a:lnTo>
                <a:lnTo>
                  <a:pt x="2473149" y="7313076"/>
                </a:lnTo>
                <a:lnTo>
                  <a:pt x="0" y="73130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4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857966" y="473179"/>
            <a:ext cx="14610503" cy="94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4"/>
              </a:lnSpc>
            </a:pP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Sut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ydy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fy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berthnasol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i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etholiadau</a:t>
            </a:r>
            <a:r>
              <a:rPr lang="en-US" sz="44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?</a:t>
            </a:r>
            <a:endParaRPr lang="en-US" sz="44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894521" y="374977"/>
            <a:ext cx="1139712" cy="1307446"/>
          </a:xfrm>
          <a:custGeom>
            <a:avLst/>
            <a:gdLst/>
            <a:ahLst/>
            <a:cxnLst/>
            <a:rect l="l" t="t" r="r" b="b"/>
            <a:pathLst>
              <a:path w="1139712" h="1307446">
                <a:moveTo>
                  <a:pt x="0" y="0"/>
                </a:moveTo>
                <a:lnTo>
                  <a:pt x="1139711" y="0"/>
                </a:lnTo>
                <a:lnTo>
                  <a:pt x="1139711" y="1307446"/>
                </a:lnTo>
                <a:lnTo>
                  <a:pt x="0" y="1307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 descr="A green cross with a thumb up and a hand&#10;&#10;AI-generated content may be incorrect.">
            <a:extLst>
              <a:ext uri="{FF2B5EF4-FFF2-40B4-BE49-F238E27FC236}">
                <a16:creationId xmlns:a16="http://schemas.microsoft.com/office/drawing/2014/main" id="{550C0FA6-0F0A-CF11-C2F8-6191F69FC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0" y="1692814"/>
            <a:ext cx="3173849" cy="4079209"/>
          </a:xfrm>
          <a:prstGeom prst="rect">
            <a:avLst/>
          </a:prstGeom>
        </p:spPr>
      </p:pic>
      <p:pic>
        <p:nvPicPr>
          <p:cNvPr id="13" name="Picture 12" descr="A screen shot of a phone&#10;&#10;AI-generated content may be incorrect.">
            <a:extLst>
              <a:ext uri="{FF2B5EF4-FFF2-40B4-BE49-F238E27FC236}">
                <a16:creationId xmlns:a16="http://schemas.microsoft.com/office/drawing/2014/main" id="{9A0593B9-B333-FA3D-05D6-43EDA7BE3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81" y="6080449"/>
            <a:ext cx="3184022" cy="4079210"/>
          </a:xfrm>
          <a:prstGeom prst="rect">
            <a:avLst/>
          </a:prstGeom>
        </p:spPr>
      </p:pic>
      <p:pic>
        <p:nvPicPr>
          <p:cNvPr id="15" name="Picture 14" descr="A stick figure with a group of people&#10;&#10;AI-generated content may be incorrect.">
            <a:extLst>
              <a:ext uri="{FF2B5EF4-FFF2-40B4-BE49-F238E27FC236}">
                <a16:creationId xmlns:a16="http://schemas.microsoft.com/office/drawing/2014/main" id="{B0A7AB44-1D83-3F1F-BDA2-44321F3A5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66" y="1658179"/>
            <a:ext cx="3295551" cy="4229640"/>
          </a:xfrm>
          <a:prstGeom prst="rect">
            <a:avLst/>
          </a:prstGeom>
        </p:spPr>
      </p:pic>
      <p:pic>
        <p:nvPicPr>
          <p:cNvPr id="17" name="Picture 16" descr="A phone screen shot of a person with a computer&#10;&#10;AI-generated content may be incorrect.">
            <a:extLst>
              <a:ext uri="{FF2B5EF4-FFF2-40B4-BE49-F238E27FC236}">
                <a16:creationId xmlns:a16="http://schemas.microsoft.com/office/drawing/2014/main" id="{832DC643-4486-326A-14DA-2B3349A54B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696" y="6077750"/>
            <a:ext cx="3318162" cy="4309302"/>
          </a:xfrm>
          <a:prstGeom prst="rect">
            <a:avLst/>
          </a:prstGeom>
        </p:spPr>
      </p:pic>
      <p:pic>
        <p:nvPicPr>
          <p:cNvPr id="19" name="Picture 18" descr="A book cover with a picture of people playing&#10;&#10;AI-generated content may be incorrect.">
            <a:extLst>
              <a:ext uri="{FF2B5EF4-FFF2-40B4-BE49-F238E27FC236}">
                <a16:creationId xmlns:a16="http://schemas.microsoft.com/office/drawing/2014/main" id="{4B53DE7D-A577-BBC5-5090-B72CBC790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45" y="1862898"/>
            <a:ext cx="3346818" cy="43093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438923" y="2712373"/>
            <a:ext cx="7670398" cy="812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6706" lvl="1" indent="-408353" algn="l">
              <a:lnSpc>
                <a:spcPts val="5295"/>
              </a:lnSpc>
              <a:buFont typeface="Arial"/>
              <a:buChar char="•"/>
            </a:pP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Gofal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iechyd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yng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Nghymru</a:t>
            </a: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l">
              <a:lnSpc>
                <a:spcPts val="5295"/>
              </a:lnSpc>
            </a:pP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816706" lvl="1" indent="-408353" algn="l">
              <a:lnSpc>
                <a:spcPts val="5295"/>
              </a:lnSpc>
              <a:buFont typeface="Arial"/>
              <a:buChar char="•"/>
            </a:pP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Cefnogaeth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iechyd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meddwl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mewn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ysgolion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</a:p>
          <a:p>
            <a:pPr algn="l">
              <a:lnSpc>
                <a:spcPts val="5295"/>
              </a:lnSpc>
            </a:pP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816706" lvl="1" indent="-408353" algn="l">
              <a:lnSpc>
                <a:spcPts val="5295"/>
              </a:lnSpc>
              <a:buFont typeface="Arial"/>
              <a:buChar char="•"/>
            </a:pP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Rheolau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brynu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defnyddio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fêps</a:t>
            </a: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l">
              <a:lnSpc>
                <a:spcPts val="5295"/>
              </a:lnSpc>
            </a:pP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816706" lvl="1" indent="-408353" algn="l">
              <a:lnSpc>
                <a:spcPts val="5295"/>
              </a:lnSpc>
              <a:buFont typeface="Arial"/>
              <a:buChar char="•"/>
            </a:pP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Sut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i="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junk food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cael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hysbysebu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/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arddangos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mewn</a:t>
            </a:r>
            <a:r>
              <a:rPr lang="en-US" sz="3782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3782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siopiau</a:t>
            </a:r>
            <a:endParaRPr lang="en-US" sz="3782" i="1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l">
              <a:lnSpc>
                <a:spcPts val="5295"/>
              </a:lnSpc>
            </a:pPr>
            <a:endParaRPr lang="en-US" sz="3782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162685" y="374977"/>
            <a:ext cx="1516492" cy="1739678"/>
          </a:xfrm>
          <a:custGeom>
            <a:avLst/>
            <a:gdLst/>
            <a:ahLst/>
            <a:cxnLst/>
            <a:rect l="l" t="t" r="r" b="b"/>
            <a:pathLst>
              <a:path w="1516492" h="1739678">
                <a:moveTo>
                  <a:pt x="0" y="0"/>
                </a:moveTo>
                <a:lnTo>
                  <a:pt x="1516492" y="0"/>
                </a:lnTo>
                <a:lnTo>
                  <a:pt x="1516492" y="1739678"/>
                </a:lnTo>
                <a:lnTo>
                  <a:pt x="0" y="173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0926" y="378820"/>
            <a:ext cx="11438096" cy="1984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2"/>
              </a:lnSpc>
            </a:pP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gwleidyddion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gallu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gwneud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penderfyniadau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faterion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gwahanol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endParaRPr lang="en-US" sz="36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pic>
        <p:nvPicPr>
          <p:cNvPr id="7" name="Picture 6" descr="A green cross with a thumb up and a hand&#10;&#10;AI-generated content may be incorrect.">
            <a:extLst>
              <a:ext uri="{FF2B5EF4-FFF2-40B4-BE49-F238E27FC236}">
                <a16:creationId xmlns:a16="http://schemas.microsoft.com/office/drawing/2014/main" id="{1D5BC87A-4E12-A470-4D42-3957A333B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89" y="2712373"/>
            <a:ext cx="5638800" cy="72473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44000" y="3651141"/>
            <a:ext cx="7482984" cy="45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2" lvl="1" indent="-453391" algn="l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Help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ariannol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deuluoedd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brynu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gwisg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phethau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eraill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maen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nhw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angen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yr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</a:t>
            </a:r>
            <a:endParaRPr lang="en-US" sz="4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906782" lvl="1" indent="-453391" algn="l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Cinio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ddim</a:t>
            </a:r>
            <a:endParaRPr lang="en-US" sz="4200" u="none" strike="noStrike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897965" y="374977"/>
            <a:ext cx="1781212" cy="2043358"/>
          </a:xfrm>
          <a:custGeom>
            <a:avLst/>
            <a:gdLst/>
            <a:ahLst/>
            <a:cxnLst/>
            <a:rect l="l" t="t" r="r" b="b"/>
            <a:pathLst>
              <a:path w="1781212" h="2043358">
                <a:moveTo>
                  <a:pt x="0" y="0"/>
                </a:moveTo>
                <a:lnTo>
                  <a:pt x="1781212" y="0"/>
                </a:lnTo>
                <a:lnTo>
                  <a:pt x="1781212" y="2043358"/>
                </a:lnTo>
                <a:lnTo>
                  <a:pt x="0" y="204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0926" y="378820"/>
            <a:ext cx="11438096" cy="199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gwleidyddion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gallu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gwneud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penderfyniadau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faterion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gwahanol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endParaRPr lang="en-US" sz="40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pic>
        <p:nvPicPr>
          <p:cNvPr id="7" name="Picture 6" descr="A screen shot of a phone&#10;&#10;AI-generated content may be incorrect.">
            <a:extLst>
              <a:ext uri="{FF2B5EF4-FFF2-40B4-BE49-F238E27FC236}">
                <a16:creationId xmlns:a16="http://schemas.microsoft.com/office/drawing/2014/main" id="{770A2135-557D-5938-B128-3883CFC50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09900"/>
            <a:ext cx="5181600" cy="66384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44000" y="3801570"/>
            <a:ext cx="7523219" cy="450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2" lvl="1" indent="-453391" algn="l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Beth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rydych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chi’n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dysgu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4200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yr </a:t>
            </a:r>
            <a:r>
              <a:rPr lang="en-US" sz="4200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</a:t>
            </a:r>
            <a:endParaRPr lang="en-US" sz="4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algn="l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  <a:p>
            <a:pPr marL="906782" lvl="1" indent="-453391" algn="l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Faint o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arian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sydd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gan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ysgolion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am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bethau</a:t>
            </a:r>
            <a:r>
              <a:rPr lang="en-US" sz="4200" u="none" strike="noStrike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200" u="none" strike="noStrike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gwahanol</a:t>
            </a:r>
            <a:endParaRPr lang="en-US" sz="4200" u="none" strike="noStrike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655261" y="374977"/>
            <a:ext cx="2023916" cy="2321781"/>
          </a:xfrm>
          <a:custGeom>
            <a:avLst/>
            <a:gdLst/>
            <a:ahLst/>
            <a:cxnLst/>
            <a:rect l="l" t="t" r="r" b="b"/>
            <a:pathLst>
              <a:path w="2023916" h="2321781">
                <a:moveTo>
                  <a:pt x="0" y="0"/>
                </a:moveTo>
                <a:lnTo>
                  <a:pt x="2023916" y="0"/>
                </a:lnTo>
                <a:lnTo>
                  <a:pt x="2023916" y="2321781"/>
                </a:lnTo>
                <a:lnTo>
                  <a:pt x="0" y="232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0926" y="378820"/>
            <a:ext cx="11438096" cy="201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gwleidyddion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gallu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gwneud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penderfyniadau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faterion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gwahanol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endParaRPr lang="en-US" sz="36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pic>
        <p:nvPicPr>
          <p:cNvPr id="7" name="Picture 6" descr="A stick figure with a group of people&#10;&#10;AI-generated content may be incorrect.">
            <a:extLst>
              <a:ext uri="{FF2B5EF4-FFF2-40B4-BE49-F238E27FC236}">
                <a16:creationId xmlns:a16="http://schemas.microsoft.com/office/drawing/2014/main" id="{43D99D45-DE58-F2D6-01FD-D6AE2B006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67966"/>
            <a:ext cx="5565717" cy="7143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20926" y="378820"/>
            <a:ext cx="11438096" cy="199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gwleidyddion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gallu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gwneud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penderfyniadau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faterion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gwahanol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40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endParaRPr lang="en-US" sz="40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44286" y="3723650"/>
            <a:ext cx="6311138" cy="3394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0"/>
              </a:lnSpc>
            </a:pP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Pa mor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hawdd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yw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e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bobl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ddysgu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Cymraeg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ac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siarad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Cymraeg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yn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eu</a:t>
            </a:r>
            <a:r>
              <a:rPr lang="en-US" sz="4778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4778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cymunedau</a:t>
            </a:r>
            <a:endParaRPr lang="en-US" sz="4778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955424" y="374977"/>
            <a:ext cx="1723753" cy="1977442"/>
          </a:xfrm>
          <a:custGeom>
            <a:avLst/>
            <a:gdLst/>
            <a:ahLst/>
            <a:cxnLst/>
            <a:rect l="l" t="t" r="r" b="b"/>
            <a:pathLst>
              <a:path w="1723753" h="1977442">
                <a:moveTo>
                  <a:pt x="0" y="0"/>
                </a:moveTo>
                <a:lnTo>
                  <a:pt x="1723753" y="0"/>
                </a:lnTo>
                <a:lnTo>
                  <a:pt x="1723753" y="1977442"/>
                </a:lnTo>
                <a:lnTo>
                  <a:pt x="0" y="197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phone screen shot of a person with a computer&#10;&#10;AI-generated content may be incorrect.">
            <a:extLst>
              <a:ext uri="{FF2B5EF4-FFF2-40B4-BE49-F238E27FC236}">
                <a16:creationId xmlns:a16="http://schemas.microsoft.com/office/drawing/2014/main" id="{8B28BEA9-10AC-7641-8D7C-92A793FBA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31" y="2770918"/>
            <a:ext cx="5503692" cy="7147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577151" y="3734344"/>
            <a:ext cx="6962314" cy="3748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80"/>
              </a:lnSpc>
            </a:pP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Clybiau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ieuenctid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gweithgareddau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bobl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ifanc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, a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llefydd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i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ymlacio</a:t>
            </a:r>
            <a:r>
              <a:rPr lang="en-US" sz="5271" dirty="0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 a </a:t>
            </a:r>
            <a:r>
              <a:rPr lang="en-US" sz="5271" dirty="0" err="1">
                <a:solidFill>
                  <a:srgbClr val="000000"/>
                </a:solidFill>
                <a:latin typeface="VAG Rounded Next"/>
                <a:ea typeface="VAG Rounded Next"/>
                <a:cs typeface="VAG Rounded Next"/>
                <a:sym typeface="VAG Rounded Next"/>
              </a:rPr>
              <a:t>chwarae</a:t>
            </a:r>
            <a:endParaRPr lang="en-US" sz="5271" dirty="0">
              <a:solidFill>
                <a:srgbClr val="000000"/>
              </a:solidFill>
              <a:latin typeface="VAG Rounded Next"/>
              <a:ea typeface="VAG Rounded Next"/>
              <a:cs typeface="VAG Rounded Next"/>
              <a:sym typeface="VAG Rounded Nex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955424" y="374977"/>
            <a:ext cx="1723753" cy="1977442"/>
          </a:xfrm>
          <a:custGeom>
            <a:avLst/>
            <a:gdLst/>
            <a:ahLst/>
            <a:cxnLst/>
            <a:rect l="l" t="t" r="r" b="b"/>
            <a:pathLst>
              <a:path w="1723753" h="1977442">
                <a:moveTo>
                  <a:pt x="0" y="0"/>
                </a:moveTo>
                <a:lnTo>
                  <a:pt x="1723753" y="0"/>
                </a:lnTo>
                <a:lnTo>
                  <a:pt x="1723753" y="1977442"/>
                </a:lnTo>
                <a:lnTo>
                  <a:pt x="0" y="197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655" t="-6571" r="-121173" b="-867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0926" y="378820"/>
            <a:ext cx="11438096" cy="201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Mae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gwleidyddion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y Senedd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yn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gallu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gwneud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penderfyniadau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faterion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gwahanol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sy’n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effeithio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ar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eich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hawliau</a:t>
            </a:r>
            <a:r>
              <a:rPr lang="en-US" sz="3600" b="1" dirty="0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VAG Rounded Next Bold"/>
                <a:ea typeface="VAG Rounded Next Bold"/>
                <a:cs typeface="VAG Rounded Next Bold"/>
                <a:sym typeface="VAG Rounded Next Bold"/>
              </a:rPr>
              <a:t>fel</a:t>
            </a:r>
            <a:endParaRPr lang="en-US" sz="3600" b="1" dirty="0">
              <a:solidFill>
                <a:srgbClr val="000000"/>
              </a:solidFill>
              <a:latin typeface="VAG Rounded Next Bold"/>
              <a:ea typeface="VAG Rounded Next Bold"/>
              <a:cs typeface="VAG Rounded Next Bold"/>
              <a:sym typeface="VAG Rounded Next Bold"/>
            </a:endParaRPr>
          </a:p>
        </p:txBody>
      </p:sp>
      <p:pic>
        <p:nvPicPr>
          <p:cNvPr id="7" name="Picture 6" descr="A book cover with a picture of people playing&#10;&#10;AI-generated content may be incorrect.">
            <a:extLst>
              <a:ext uri="{FF2B5EF4-FFF2-40B4-BE49-F238E27FC236}">
                <a16:creationId xmlns:a16="http://schemas.microsoft.com/office/drawing/2014/main" id="{535CDDE9-BD9E-6168-D148-97A0BA21A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42735"/>
            <a:ext cx="5205650" cy="6702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9a2c76-77bf-443e-b601-56a0286b3d6b">
      <Terms xmlns="http://schemas.microsoft.com/office/infopath/2007/PartnerControls"/>
    </lcf76f155ced4ddcb4097134ff3c332f>
    <TaxCatchAll xmlns="fc39eb25-3250-4c66-9fa1-7554f5d86945" xsi:nil="true"/>
    <Thumbnail xmlns="8e9a2c76-77bf-443e-b601-56a0286b3d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38D2AC86A4C4FBC3DEA60853DAB7C" ma:contentTypeVersion="22" ma:contentTypeDescription="Create a new document." ma:contentTypeScope="" ma:versionID="83de3a5a30d6dca9a2ec8db8ecb5066a">
  <xsd:schema xmlns:xsd="http://www.w3.org/2001/XMLSchema" xmlns:xs="http://www.w3.org/2001/XMLSchema" xmlns:p="http://schemas.microsoft.com/office/2006/metadata/properties" xmlns:ns2="8e9a2c76-77bf-443e-b601-56a0286b3d6b" xmlns:ns3="fc39eb25-3250-4c66-9fa1-7554f5d86945" targetNamespace="http://schemas.microsoft.com/office/2006/metadata/properties" ma:root="true" ma:fieldsID="78e38309e0eb3e64caf9b2fb6e1b4595" ns2:_="" ns3:_="">
    <xsd:import namespace="8e9a2c76-77bf-443e-b601-56a0286b3d6b"/>
    <xsd:import namespace="fc39eb25-3250-4c66-9fa1-7554f5d86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humbnai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a2c76-77bf-443e-b601-56a0286b3d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humbnail" ma:index="20" nillable="true" ma:displayName="Thumbnail" ma:format="Thumbnail" ma:internalName="Thumbnail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49ea267-a9ad-47e9-8981-8b6467ce4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9eb25-3250-4c66-9fa1-7554f5d86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9e2a6f-036f-490a-b496-09be9062b99e}" ma:internalName="TaxCatchAll" ma:showField="CatchAllData" ma:web="fc39eb25-3250-4c66-9fa1-7554f5d86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226E4F-4F74-480D-AAD7-5F5A07D51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D30057-4B94-4365-86A6-6273DBE832AC}">
  <ds:schemaRefs>
    <ds:schemaRef ds:uri="fc39eb25-3250-4c66-9fa1-7554f5d86945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8e9a2c76-77bf-443e-b601-56a0286b3d6b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29E329-DF78-4200-BBD8-BF5D50557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a2c76-77bf-443e-b601-56a0286b3d6b"/>
    <ds:schemaRef ds:uri="fc39eb25-3250-4c66-9fa1-7554f5d86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8dc5129-340c-4514-8a04-4e8ef2771564}" enabled="0" method="" siteId="{38dc5129-340c-4514-8a04-4e8ef277156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604</Words>
  <Application>Microsoft Office PowerPoint</Application>
  <PresentationFormat>Custom</PresentationFormat>
  <Paragraphs>81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VAG Rounded Next</vt:lpstr>
      <vt:lpstr>Aptos</vt:lpstr>
      <vt:lpstr>VAG Rounded Next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Senedd elections - Mini session1 </dc:title>
  <cp:lastModifiedBy>Dechamps Evans, Sion (Staff Comisiwn y Senedd - Senedd Commission Staff)</cp:lastModifiedBy>
  <cp:revision>6</cp:revision>
  <dcterms:created xsi:type="dcterms:W3CDTF">2006-08-16T00:00:00Z</dcterms:created>
  <dcterms:modified xsi:type="dcterms:W3CDTF">2025-10-07T12:04:41Z</dcterms:modified>
  <dc:identifier>DAGzQ2RQ68w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0x010100F1E38D2AC86A4C4FBC3DEA60853DAB7C</vt:lpwstr>
  </property>
  <property fmtid="{D5CDD505-2E9C-101B-9397-08002B2CF9AE}" pid="3" name="MediaServiceImageTags">
    <vt:lpwstr/>
  </property>
</Properties>
</file>