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4"/>
  </p:sldMasterIdLst>
  <p:notesMasterIdLst>
    <p:notesMasterId r:id="rId13"/>
  </p:notesMasterIdLst>
  <p:sldIdLst>
    <p:sldId id="256" r:id="rId5"/>
    <p:sldId id="258" r:id="rId6"/>
    <p:sldId id="260" r:id="rId7"/>
    <p:sldId id="261" r:id="rId8"/>
    <p:sldId id="263" r:id="rId9"/>
    <p:sldId id="264" r:id="rId10"/>
    <p:sldId id="265" r:id="rId11"/>
    <p:sldId id="266" r:id="rId1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C7C729-9588-4E30-81ED-1A8EE294FCB0}">
          <p14:sldIdLst>
            <p14:sldId id="256"/>
          </p14:sldIdLst>
        </p14:section>
        <p14:section name="Introduction" id="{07BC3200-9881-429B-A102-8F58B01F12B6}">
          <p14:sldIdLst>
            <p14:sldId id="258"/>
          </p14:sldIdLst>
        </p14:section>
        <p14:section name="Information about the 2026 Senedd election" id="{72808164-79BA-43FE-A0CE-370580DB3EE1}">
          <p14:sldIdLst>
            <p14:sldId id="260"/>
          </p14:sldIdLst>
        </p14:section>
        <p14:section name="Key Vocabulary" id="{23957660-E65B-4B14-8134-16A2C3F12260}">
          <p14:sldIdLst>
            <p14:sldId id="261"/>
          </p14:sldIdLst>
        </p14:section>
        <p14:section name="Lesson plan facilitation notes" id="{88D5DFE0-928D-4D55-9AE5-EE0A117E1DE0}">
          <p14:sldIdLst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D599016-E291-16CD-F184-32B8BDFB7AD5}" name="Judy Edwards" initials="JE" userId="S::jedwards@electoralcommission.org.uk::97ec32ec-1920-4447-8ec7-1835dc49ef49" providerId="AD"/>
  <p188:author id="{3461DE20-968F-0E46-404F-940468F7CD7C}" name="Billie Dunne" initials="BD" userId="S::bdunne@electoralcommission.org.uk::3844182d-c2e7-419d-8d32-c40b23cdb852" providerId="AD"/>
  <p188:author id="{EEB6772B-5E20-09C1-94CC-03CF1A77CD4F}" name="Rebecca Davies" initials="RD" userId="S::rdavies@electoralcommission.org.uk::2cff74dd-ca6c-4ffa-9f0c-d8c1fdf1e9ce" providerId="AD"/>
  <p188:author id="{DB3B329D-16B8-1C24-3AFD-CB87F41B9452}" name="Dechamps Evans, Sion (Staff Comisiwn y Senedd - Senedd Commission Staff)" initials="SD" userId="S::Sion.Dechamps-Evans@senedd.cymru::b36a8931-7d7e-4fe6-9929-e17cdc0a96f2" providerId="AD"/>
  <p188:author id="{BE8DA9C0-318A-B95C-9133-286E928E9627}" name="Tom Hawthorn" initials="TH" userId="S::thawthorn@electoralcommission.org.uk::2ecd7021-6950-4b62-9ef0-2868c16ea7bf" providerId="AD"/>
  <p188:author id="{54EBD7D3-77C1-7D58-4529-EC1769D20C8E}" name="Elan Carter" initials="EC" userId="S::ECarter@electoralcommission.org.uk::68ca3449-9d12-4178-aaaf-2843b26a6b83" providerId="AD"/>
  <p188:author id="{6DC000E1-9B4F-86C5-2F1D-20A75BFD24CC}" name="Ella Griffiths-Downing" initials="ED" userId="S::EGriffiths-Downing@electoralcommission.org.uk::33ffaaba-aa99-4d0a-8d15-81ef0440cc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F5FD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7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70114-E72A-40E3-9EBA-1C1927954A85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9356C-2721-4022-8AE0-B2E80F789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89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98C3-682B-4E21-99E2-041D7DFE16A0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72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54446-DD03-4951-8034-C2302863889C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17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C1DC-29D1-458E-9ED2-77D958E52F53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25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20CC-6CC2-4AB8-8A7B-65873136AD1E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60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BA0D-0367-4CFE-8B27-BC314F6D91EE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ABED9D2-F858-4169-B4B0-D5E53495E6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98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9901-7C57-47B8-B2F9-CC738E02C74B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76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936EA-3E38-4FCB-876D-A07117F81858}" type="datetime1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56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0ADD-004E-4E88-AE5E-E413E68B8239}" type="datetime1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24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293D-1BB0-4264-8149-3A9B0CABC3D4}" type="datetime1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14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6218-7011-4D7E-8F26-E00BFC1D95B7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7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20B7-0B52-4D66-A563-AE8581529B4B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2026 Senedd Election Resources  Educator Guidance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D9D2-F858-4169-B4B0-D5E53495E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B9EAE-150D-4776-9519-1F43CB35C90F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2026 Senedd Election Resources  Educator Guidance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ABED9D2-F858-4169-B4B0-D5E53495E6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91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svg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11" Type="http://schemas.openxmlformats.org/officeDocument/2006/relationships/image" Target="../media/image6.jpg"/><Relationship Id="rId5" Type="http://schemas.openxmlformats.org/officeDocument/2006/relationships/slide" Target="slide5.xml"/><Relationship Id="rId10" Type="http://schemas.openxmlformats.org/officeDocument/2006/relationships/image" Target="../media/image5.png"/><Relationship Id="rId4" Type="http://schemas.openxmlformats.org/officeDocument/2006/relationships/slide" Target="slide4.xml"/><Relationship Id="rId9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oralcommission.org.uk/cy/adnoddau/adnoddau-i-addysgwyr/cwricwlwm-i-gymru-uwchradd" TargetMode="External"/><Relationship Id="rId2" Type="http://schemas.openxmlformats.org/officeDocument/2006/relationships/hyperlink" Target="https://www.electoralcommission.org.uk/cy/adnoddau/adnoddau-i-addysgwyr/cwricwlwm-i-gym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oralcommission.org.uk/cy/pleidleisio-ac-etholiadau/ffyrdd-i-bleidleisio" TargetMode="External"/><Relationship Id="rId2" Type="http://schemas.openxmlformats.org/officeDocument/2006/relationships/hyperlink" Target="https://www.gov.uk/cofrestru-i-bleidleisi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lectoralcommission.org.uk/cy/rwyf-yneg-pleidleisiwr/pleidleisiwr/gwybodaeth-etholiad" TargetMode="External"/><Relationship Id="rId4" Type="http://schemas.openxmlformats.org/officeDocument/2006/relationships/hyperlink" Target="https://vimeo.com/1121830250/8b989217ca?fl=pl&amp;fe=sh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ldcomwales.org.uk/wp-content/uploads/2024/05/42_Articles_Welsh_English_85x110mm_cards_2024.pdf" TargetMode="External"/><Relationship Id="rId2" Type="http://schemas.openxmlformats.org/officeDocument/2006/relationships/hyperlink" Target="https://www.childcomwales.org.uk/wp-content/uploads/2024/01/9681-CCfW-Know-Your-Rights-Poster-Artwork-Welsh_AW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rive.google.com/file/d/1ZrFC3G9PfAwATyn5w4eBzyJBN79rora6/view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VkHcSGtsxI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121830250/8b989217ca?fl=pl&amp;fe=sh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3DB3AC7-8E4E-EED0-0A7D-CB95D632A45A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1F66015C-4C37-5CF6-513C-78EC63F24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0" y="3192523"/>
            <a:ext cx="6306458" cy="2075574"/>
          </a:xfrm>
        </p:spPr>
        <p:txBody>
          <a:bodyPr>
            <a:normAutofit fontScale="90000"/>
          </a:bodyPr>
          <a:lstStyle/>
          <a:p>
            <a:pPr algn="l" rtl="0" fontAlgn="base"/>
            <a:r>
              <a:rPr lang="cy" sz="3600" b="1" i="0" u="none" baseline="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Adnoddau Etholiad Senedd Cymru 2026 Canllawiau i Addysgwyr </a:t>
            </a:r>
            <a:br>
              <a:rPr lang="cy" dirty="0">
                <a:solidFill>
                  <a:schemeClr val="tx2"/>
                </a:solidFill>
              </a:rPr>
            </a:br>
            <a:endParaRPr lang="cy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A8A3D4-1CC6-C7E6-E51F-BFB7E3F50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1</a:t>
            </a:fld>
            <a:endParaRPr lang="c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B362FE-8608-B1D0-76E7-AD3E1D8574FE}"/>
              </a:ext>
            </a:extLst>
          </p:cNvPr>
          <p:cNvSpPr/>
          <p:nvPr/>
        </p:nvSpPr>
        <p:spPr>
          <a:xfrm>
            <a:off x="0" y="0"/>
            <a:ext cx="6858000" cy="25472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92925E29-64CE-93D9-3F9F-9C14E04E5DF4}"/>
              </a:ext>
            </a:extLst>
          </p:cNvPr>
          <p:cNvSpPr txBox="1">
            <a:spLocks/>
          </p:cNvSpPr>
          <p:nvPr/>
        </p:nvSpPr>
        <p:spPr>
          <a:xfrm>
            <a:off x="534978" y="5402004"/>
            <a:ext cx="5854305" cy="2961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 fontAlgn="base"/>
            <a:r>
              <a:rPr lang="cy" sz="22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Cynnwys</a:t>
            </a:r>
          </a:p>
          <a:p>
            <a:pPr marL="457200" indent="-457200" algn="l" rtl="0">
              <a:lnSpc>
                <a:spcPct val="100000"/>
              </a:lnSpc>
              <a:buAutoNum type="arabicPeriod"/>
            </a:pPr>
            <a:r>
              <a:rPr lang="cy" sz="2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Cyflwyniad</a:t>
            </a:r>
            <a:endParaRPr lang="cy" sz="2200" dirty="0">
              <a:solidFill>
                <a:schemeClr val="tx2"/>
              </a:solidFill>
              <a:latin typeface="Calibri Light"/>
              <a:ea typeface="Calibri Light"/>
              <a:cs typeface="Calibri Light"/>
            </a:endParaRPr>
          </a:p>
          <a:p>
            <a:pPr marL="457200" indent="-457200" algn="l" rtl="0">
              <a:lnSpc>
                <a:spcPct val="100000"/>
              </a:lnSpc>
              <a:buAutoNum type="arabicPeriod"/>
            </a:pPr>
            <a:r>
              <a:rPr lang="cy" sz="2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Gwybodaeth am etholiad y Senedd</a:t>
            </a:r>
            <a:endParaRPr lang="cy" sz="2200" dirty="0">
              <a:solidFill>
                <a:schemeClr val="tx2"/>
              </a:solidFill>
              <a:latin typeface="Calibri Light"/>
              <a:ea typeface="Calibri Light"/>
              <a:cs typeface="Calibri Light"/>
            </a:endParaRPr>
          </a:p>
          <a:p>
            <a:pPr marL="457200" indent="-457200" algn="l" rtl="0">
              <a:lnSpc>
                <a:spcPct val="100000"/>
              </a:lnSpc>
              <a:buAutoNum type="arabicPeriod"/>
            </a:pPr>
            <a:r>
              <a:rPr lang="cy" sz="2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Geirfa allweddol</a:t>
            </a:r>
            <a:endParaRPr lang="cy" dirty="0">
              <a:solidFill>
                <a:schemeClr val="tx2"/>
              </a:solidFill>
              <a:latin typeface="Aptos Display"/>
              <a:ea typeface="Calibri Light"/>
              <a:cs typeface="Calibri Light"/>
            </a:endParaRPr>
          </a:p>
          <a:p>
            <a:pPr marL="457200" indent="-457200" algn="l" rtl="0">
              <a:lnSpc>
                <a:spcPct val="100000"/>
              </a:lnSpc>
              <a:buAutoNum type="arabicPeriod"/>
            </a:pPr>
            <a:r>
              <a:rPr lang="cy" sz="2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Nodiadau hwyluso cynllun gwers</a:t>
            </a:r>
            <a:br>
              <a:rPr lang="cy" dirty="0">
                <a:solidFill>
                  <a:schemeClr val="tx2"/>
                </a:solidFill>
              </a:rPr>
            </a:br>
            <a:endParaRPr lang="cy" dirty="0">
              <a:solidFill>
                <a:schemeClr val="tx2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E39BCEE-F7A1-873B-7E5D-3CD69928AA49}"/>
              </a:ext>
            </a:extLst>
          </p:cNvPr>
          <p:cNvGrpSpPr/>
          <p:nvPr/>
        </p:nvGrpSpPr>
        <p:grpSpPr>
          <a:xfrm>
            <a:off x="152846" y="7925888"/>
            <a:ext cx="6552305" cy="2375884"/>
            <a:chOff x="152846" y="7925888"/>
            <a:chExt cx="6552305" cy="237588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274FDC6-12AA-5707-527C-9157A15C004E}"/>
                </a:ext>
              </a:extLst>
            </p:cNvPr>
            <p:cNvGrpSpPr/>
            <p:nvPr/>
          </p:nvGrpSpPr>
          <p:grpSpPr>
            <a:xfrm>
              <a:off x="152846" y="7925888"/>
              <a:ext cx="6552305" cy="2375884"/>
              <a:chOff x="719115" y="2871011"/>
              <a:chExt cx="10677043" cy="3850188"/>
            </a:xfrm>
          </p:grpSpPr>
          <p:pic>
            <p:nvPicPr>
              <p:cNvPr id="11" name="Graphic 10" descr="Cylch gwyn gyda thestun du&#10;&#10;Gall cynnwys wedi’i gynhyrchu gan AI fod yn anghywir.">
                <a:extLst>
                  <a:ext uri="{FF2B5EF4-FFF2-40B4-BE49-F238E27FC236}">
                    <a16:creationId xmlns:a16="http://schemas.microsoft.com/office/drawing/2014/main" id="{50E05629-7AB3-E269-445F-3C1531D7D1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rcRect/>
              <a:stretch/>
            </p:blipFill>
            <p:spPr>
              <a:xfrm>
                <a:off x="4190537" y="2871011"/>
                <a:ext cx="3835810" cy="3850188"/>
              </a:xfrm>
              <a:prstGeom prst="flowChartConnector">
                <a:avLst/>
              </a:prstGeom>
            </p:spPr>
          </p:pic>
          <p:pic>
            <p:nvPicPr>
              <p:cNvPr id="12" name="Graphic 11" descr="Cylch gwyn gyda thestun du&#10;&#10;Gall cynnwys wedi’i gynhyrchu gan AI fod yn anghywir.">
                <a:extLst>
                  <a:ext uri="{FF2B5EF4-FFF2-40B4-BE49-F238E27FC236}">
                    <a16:creationId xmlns:a16="http://schemas.microsoft.com/office/drawing/2014/main" id="{11B9A666-E9D4-5315-D883-3269169AAA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rcRect/>
              <a:stretch/>
            </p:blipFill>
            <p:spPr>
              <a:xfrm>
                <a:off x="8365479" y="3201688"/>
                <a:ext cx="3030679" cy="3188830"/>
              </a:xfrm>
              <a:prstGeom prst="flowChartConnector">
                <a:avLst/>
              </a:prstGeom>
            </p:spPr>
          </p:pic>
          <p:pic>
            <p:nvPicPr>
              <p:cNvPr id="13" name="Picture 12" descr="Logo ar gyfer comisiwn plant&#10;&#10;Gall cynnwys a gynhyrchir gan AI fod yn anghywir.">
                <a:extLst>
                  <a:ext uri="{FF2B5EF4-FFF2-40B4-BE49-F238E27FC236}">
                    <a16:creationId xmlns:a16="http://schemas.microsoft.com/office/drawing/2014/main" id="{43C677DE-5B18-E075-2F41-30C04A3C6B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719115" y="3203249"/>
                <a:ext cx="3174452" cy="3174452"/>
              </a:xfrm>
              <a:prstGeom prst="flowChartConnector">
                <a:avLst/>
              </a:prstGeom>
            </p:spPr>
          </p:pic>
        </p:grpSp>
        <p:pic>
          <p:nvPicPr>
            <p:cNvPr id="2" name="Picture 1" descr="Y Comisiwn Etholiadol Logo">
              <a:extLst>
                <a:ext uri="{FF2B5EF4-FFF2-40B4-BE49-F238E27FC236}">
                  <a16:creationId xmlns:a16="http://schemas.microsoft.com/office/drawing/2014/main" id="{2D9CA798-236F-A2DB-6ACB-46FAC55ED7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033" y="8685694"/>
              <a:ext cx="1392054" cy="880165"/>
            </a:xfrm>
            <a:prstGeom prst="rect">
              <a:avLst/>
            </a:prstGeom>
          </p:spPr>
        </p:pic>
      </p:grp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2E13CF-3193-146C-2377-E23DB2DE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262869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5D43F60-39E2-D377-B896-38DB78A33844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57190C-BA79-1422-7AE7-AD469CDFD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6" y="209650"/>
            <a:ext cx="5915025" cy="2356556"/>
          </a:xfrm>
        </p:spPr>
        <p:txBody>
          <a:bodyPr>
            <a:normAutofit/>
          </a:bodyPr>
          <a:lstStyle/>
          <a:p>
            <a:pPr algn="l" rtl="0"/>
            <a:r>
              <a:rPr lang="cy" sz="3600" b="1" i="0" u="none" baseline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Cyflwyniad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4FD9F-EDAC-C794-7482-9F5C94D47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888470"/>
            <a:ext cx="5915025" cy="8852102"/>
          </a:xfrm>
        </p:spPr>
        <p:txBody>
          <a:bodyPr>
            <a:normAutofit fontScale="32500" lnSpcReduction="20000"/>
          </a:bodyPr>
          <a:lstStyle/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 Comisiynydd Plant Cymru, Comisiwn y Senedd a’r Comisiwn Etholiadol wedi creu adnoddau newydd i helpu pobl ifanc i ddysgu am y Senedd a sut i bleidleisio, er mwyn iddynt deimlo’n hyderus wrth gymryd rhan yn etholiad Senedd 2026.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Mae’r adnoddau’n trafod:   </a:t>
            </a:r>
          </a:p>
          <a:p>
            <a:pPr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Hawliau plant a phwysigrwydd pleidleisio </a:t>
            </a:r>
          </a:p>
          <a:p>
            <a:pPr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Rôl a hanes y Senedd a sut mae’n newid yn 2026  </a:t>
            </a:r>
          </a:p>
          <a:p>
            <a:pPr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i gofrestru a phleidleisio mewn etholiad Senedd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Mae’r pecyn o adnoddau’n cynnwys:</a:t>
            </a:r>
            <a:r>
              <a:rPr lang="cy" sz="35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lvl="1" algn="l" rtl="0" fontAlgn="base">
              <a:lnSpc>
                <a:spcPct val="120000"/>
              </a:lnSpc>
            </a:pPr>
            <a:r>
              <a:rPr lang="cy" sz="35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Gwasanaeth: 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sleidiau gwasanaeth i gyflwyno etholiad Senedd 2026 a rhannu gwybodaeth allweddol am gymryd rhan   </a:t>
            </a:r>
          </a:p>
          <a:p>
            <a:pPr lvl="1" algn="l" rtl="0" fontAlgn="base">
              <a:lnSpc>
                <a:spcPct val="120000"/>
              </a:lnSpc>
            </a:pPr>
            <a:r>
              <a:rPr lang="cy" sz="35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Cynlluniau gwersi: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tri chynllun gwers sy’n ymchwilio’n fanylach i’r rhesymau pam fod pleidleisio’n bwysig, rôl y Senedd a sut i bleidleisio yn yr etholiad </a:t>
            </a:r>
          </a:p>
          <a:p>
            <a:pPr lvl="2"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Hawliau Plant </a:t>
            </a:r>
          </a:p>
          <a:p>
            <a:pPr lvl="2"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 Senedd </a:t>
            </a:r>
          </a:p>
          <a:p>
            <a:pPr lvl="2" algn="l" rtl="0" fontAlgn="base">
              <a:lnSpc>
                <a:spcPct val="120000"/>
              </a:lnSpc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i bleidleisio </a:t>
            </a:r>
          </a:p>
          <a:p>
            <a:pPr lvl="1" algn="l" rtl="0" fontAlgn="base">
              <a:lnSpc>
                <a:spcPct val="120000"/>
              </a:lnSpc>
            </a:pPr>
            <a:r>
              <a:rPr lang="cy" sz="35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Gweithgareddau byr: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cyfres o weithgareddau byr i ddechrau’r sgwrs am yr etholiad a sut y gall pobl ifanc gymryd rhan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Mae’r adnoddau hyn yn cyfrannu at ddiben y </a:t>
            </a:r>
            <a:r>
              <a:rPr lang="cy" sz="35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Cwricwlwm i Gymru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 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 gefnogi dysgwyr i ddod yn “ddinasyddion egwyddorol, gwybodus sydd yn deall ac yn arfer eu cyfrifoldebau a’u hawliau dynol a democrataidd”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Dysgwch fwy am sut i </a:t>
            </a:r>
            <a:r>
              <a:rPr lang="cy" sz="35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gefnogi addysg democratiaeth effeithiol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 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drwy ei chynnwys ym Maes Dysgu a Phrofiad y Dyniaethau yn y Cwricwlwm i Gymru.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i ddefnyddio’r adnoddau</a:t>
            </a: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Mae’r adnoddau hyn yn targedu pobl ifanc a fydd yn 16 ac yn gymwys i bleidleisio yn yr etholiad Senedd 2026 ond gellir eu haddasu i gefnogi disgyblion iau 11 oed a hŷn i ddysgu mwy am yr etholiad Senedd.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 adnoddau wedi’u dylunio i gael eu defnyddio mewn amrywiaeth o sefyllfaoedd gyda phobl ifanc gan gynnwys colegau, ysgolion a grwpiau ieuenctid.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Gellir cyflwyno’r cynlluniau gwersi a’r gweithgareddau byr fel gweithgareddau/sesiynau unigol neu mewn dilyniant.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35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Mae’r sleidiau PowerPoint hefyd yn cynnwys nodiadau hwyluso i’ch cefnogi chi a gellir eu lawrlwytho a’u haddasu i weddu eich anghenion.   </a:t>
            </a:r>
          </a:p>
          <a:p>
            <a:pPr marL="0" indent="0" algn="l" rtl="0">
              <a:buNone/>
            </a:pPr>
            <a:endParaRPr lang="c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63A76-9E17-6CE0-E3A4-E2CB9191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y" b="1" i="0" u="none" baseline="0"/>
              <a:t>Adnoddau Etholiad Senedd 2026 Canllawiau i Addysgwyr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D85D5-9BBE-9AA2-AE80-B0907BD06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2</a:t>
            </a:fld>
            <a:endParaRPr lang="c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C15D67-FC14-47A0-F44D-FBF44E797A00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</p:spTree>
    <p:extLst>
      <p:ext uri="{BB962C8B-B14F-4D97-AF65-F5344CB8AC3E}">
        <p14:creationId xmlns:p14="http://schemas.microsoft.com/office/powerpoint/2010/main" val="70962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1547D-8FD0-90C9-3CF9-D83C51E40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B34255C-808A-405A-3CE4-CC39F2C55318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2BDA95-7ABB-D592-3069-8DC8B2DC8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323045"/>
            <a:ext cx="5915025" cy="2356556"/>
          </a:xfrm>
          <a:ln>
            <a:noFill/>
          </a:ln>
        </p:spPr>
        <p:txBody>
          <a:bodyPr>
            <a:normAutofit/>
          </a:bodyPr>
          <a:lstStyle/>
          <a:p>
            <a:pPr algn="l" rtl="0"/>
            <a:r>
              <a:rPr lang="cy" sz="3600" b="1" i="0" u="none" baseline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Gwybodaeth am etholiad y Senedd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965FA-4B1A-C36B-2A13-AA9983513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5" y="2060106"/>
            <a:ext cx="5915025" cy="9158354"/>
          </a:xfrm>
          <a:ln w="38100">
            <a:solidFill>
              <a:schemeClr val="accent4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Pryd mae etholiad y Senedd?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Cynhelir etholiad y Senedd </a:t>
            </a: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ddydd Iau 7 Mai 2026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Faint oed sydd angen ichi fod i bleidleisio yn etholiadau y Senedd? 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Gallwch bleidleisio os ydych chi’n </a:t>
            </a: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16 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oed neu’n hŷn ar y diwrnod pleidleisio. Gallwch gofrestru i bleidleisio mewn etholiad y Senedd pan ydych chi’n </a:t>
            </a: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14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 oes angen imi gofrestru i bleidleisio yn etholiad y Senedd?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Mae angen ichi gofrestru erbyn hanner nos ar </a:t>
            </a: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20 Ebrill 2026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i allu pleidleisio yn etholiad y Senedd. Mae angen ichi gofrestru i bleidleisio os nad ydych erioed wedi cofrestru o'r blaen, os ydych wedi symud tŷ’n ddiweddar neu wedi newid eich enw.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Sut allaf i gofrestru i bleidleisio?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Cofrestrwch i bleidleisio ar-lein drwy </a:t>
            </a:r>
            <a:r>
              <a:rPr lang="pt-BR" sz="1300" dirty="0">
                <a:hlinkClick r:id="rId2"/>
              </a:rPr>
              <a:t>Cofrestru i bleidleisio - GOV.UK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. Dim ond pum munud mae’n ei gymryd.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 allaf i ddewis sut ydw i’n pleidleisio?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Gallwch, </a:t>
            </a:r>
            <a:r>
              <a:rPr lang="cy" sz="130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mae modd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pleidleisio’n bersonol, drwy’r post neu drwy ddirprwy. I bleidleisio drwy’r post rhaid ichi wneud cais am bleidlais drwy’r post erbyn dydd Mawrth 21 Ebrill 2026. Am ragor o wybodaeth, ewch i wefan Y Comisiwn Etholiadol </a:t>
            </a:r>
            <a:r>
              <a:rPr lang="en-GB" sz="1300" dirty="0" err="1">
                <a:hlinkClick r:id="rId3"/>
              </a:rPr>
              <a:t>Ffyrdd</a:t>
            </a:r>
            <a:r>
              <a:rPr lang="en-GB" sz="1300" dirty="0">
                <a:hlinkClick r:id="rId3"/>
              </a:rPr>
              <a:t> </a:t>
            </a:r>
            <a:r>
              <a:rPr lang="en-GB" sz="1300" dirty="0" err="1">
                <a:hlinkClick r:id="rId3"/>
              </a:rPr>
              <a:t>i</a:t>
            </a:r>
            <a:r>
              <a:rPr lang="en-GB" sz="1300" dirty="0">
                <a:hlinkClick r:id="rId3"/>
              </a:rPr>
              <a:t> </a:t>
            </a:r>
            <a:r>
              <a:rPr lang="en-GB" sz="1300" dirty="0" err="1">
                <a:hlinkClick r:id="rId3"/>
              </a:rPr>
              <a:t>bleidleisio</a:t>
            </a:r>
            <a:r>
              <a:rPr lang="en-GB" sz="1300" dirty="0">
                <a:hlinkClick r:id="rId3"/>
              </a:rPr>
              <a:t> | Electoral Commission</a:t>
            </a:r>
            <a:r>
              <a:rPr lang="en-GB" sz="1300" dirty="0"/>
              <a:t>.</a:t>
            </a:r>
          </a:p>
          <a:p>
            <a:pPr marL="0" indent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 oes angen imi ddangos </a:t>
            </a:r>
            <a:r>
              <a:rPr lang="cy" sz="1300" b="1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ID</a:t>
            </a: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?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Nac oes, nid oes angen ichi ddangos </a:t>
            </a:r>
            <a:r>
              <a:rPr lang="cy" sz="130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ID ffotograffig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i bleidleisio yn etholiadau’r Senedd.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Sut ydw i’n pleidleisio mewn etholiad y Senedd?  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Cewch un bleidlais, a byddwch yn cael un papur pleidleisio. Byddwch yn pleidleisio dros y blaid wleidyddol neu’r ymgeisydd annibynnol yr ydych ei eisiau/ei heisiau i’ch cynrychioli yn y Senedd.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Bydd cyfarwyddiadau ar eich papur pleidleisio, ac mae croeso ichi ofyn i’r staff yn yr orsaf bleidleisio os ydych angen cymorth. </a:t>
            </a:r>
            <a:br>
              <a:rPr lang="cy" sz="13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y" sz="13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Gwyliwch </a:t>
            </a:r>
            <a:r>
              <a:rPr lang="cy" sz="1300" b="0" i="0" u="sng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4"/>
              </a:rPr>
              <a:t>y fideo hwn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4"/>
              </a:rPr>
              <a:t> 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i ddysgu </a:t>
            </a:r>
            <a:r>
              <a:rPr lang="cy" sz="130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rhagor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am sut i bleidleisio </a:t>
            </a:r>
            <a:r>
              <a:rPr lang="cy" sz="130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y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n etholiad y Senedd.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Gallwch hefyd ymweld â </a:t>
            </a:r>
            <a:r>
              <a:rPr lang="cy" sz="1300" b="0" i="0" u="sng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gwefan y Comisiwn Etholiadol</a:t>
            </a:r>
            <a:r>
              <a:rPr lang="cy" sz="13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i ymchwilio i wybodaeth bwysig ynghylch pleidleisio yn yr etholiad. 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64D61-E5DC-01BE-A4DE-6FAE677E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3</a:t>
            </a:fld>
            <a:endParaRPr lang="c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029F4D-631A-B012-0DB4-B73A2E1FD762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522AED-C501-55FD-D850-5301AB294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119916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A9246-AE2E-A847-17A0-3BCB3CB27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81C79CF-78CE-F421-3E33-C7B861E76034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CB4D2-E64B-FA4D-CF67-8E69DC279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46" y="242708"/>
            <a:ext cx="5915025" cy="2356556"/>
          </a:xfrm>
          <a:ln>
            <a:noFill/>
          </a:ln>
        </p:spPr>
        <p:txBody>
          <a:bodyPr>
            <a:normAutofit/>
          </a:bodyPr>
          <a:lstStyle/>
          <a:p>
            <a:pPr algn="l" rtl="0"/>
            <a:r>
              <a:rPr lang="cy" sz="3600" b="1" i="0" u="none" baseline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Geirfa Allweddol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2308B-322C-09C3-6DDB-957E6F2E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4</a:t>
            </a:fld>
            <a:endParaRPr lang="c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2C75E5-E152-E16A-F414-ED3106AF3DF6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F444A64-3CD0-573F-A777-649D908B16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020959"/>
              </p:ext>
            </p:extLst>
          </p:nvPr>
        </p:nvGraphicFramePr>
        <p:xfrm>
          <a:off x="604394" y="1917729"/>
          <a:ext cx="5798684" cy="92509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02035">
                  <a:extLst>
                    <a:ext uri="{9D8B030D-6E8A-4147-A177-3AD203B41FA5}">
                      <a16:colId xmlns:a16="http://schemas.microsoft.com/office/drawing/2014/main" val="3560152080"/>
                    </a:ext>
                  </a:extLst>
                </a:gridCol>
                <a:gridCol w="3896649">
                  <a:extLst>
                    <a:ext uri="{9D8B030D-6E8A-4147-A177-3AD203B41FA5}">
                      <a16:colId xmlns:a16="http://schemas.microsoft.com/office/drawing/2014/main" val="2424131069"/>
                    </a:ext>
                  </a:extLst>
                </a:gridCol>
              </a:tblGrid>
              <a:tr h="397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 Senedd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Senedd Cymru sy’n gwneud penderfyniadau am faterion yng Nghymru fel addysg, tai a’r GIG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590324"/>
                  </a:ext>
                </a:extLst>
              </a:tr>
              <a:tr h="30906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 dirty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Aelod o’r Senedd (AS)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Person sy’n cynrychioli ei ardal yn y Senedd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519548"/>
                  </a:ext>
                </a:extLst>
              </a:tr>
              <a:tr h="316866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Etholaeth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Ardal leol sy’n cael ei chynrychioli gan y 6 AS yn y Senedd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39014"/>
                  </a:ext>
                </a:extLst>
              </a:tr>
              <a:tr h="30906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 dirty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System gyfrannol rhestr gaeedig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 system bleidleisio a ddefnyddir i ethol Aelodau o’r Senedd yn etholiadau’r Senedd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539223"/>
                  </a:ext>
                </a:extLst>
              </a:tr>
              <a:tr h="397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Plaid wleidyddol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Grŵp o bobl sy’n rhannu syniadau tebyg am sut y dylai gwlad gael ei rhedeg ac yn gweithio gyda’i gilydd i gyflawni eu hamcanion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719239"/>
                  </a:ext>
                </a:extLst>
              </a:tr>
              <a:tr h="30906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 dirty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Ymgeisydd annibynnol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Rhywun sy’n ymgeisio mewn etholiad heb fod yn rhan o blaid wleidyddol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879577"/>
                  </a:ext>
                </a:extLst>
              </a:tr>
              <a:tr h="48495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Rhestr plaid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 rhestr o bobl y mae pob plaid eisiau i gael eu hethol, mae’r rhestr hon yn nhrefn blaenoriaeth gyda’r ymgeisydd y maent fwyaf awyddus i gael ei ethol, ar y brig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869943"/>
                  </a:ext>
                </a:extLst>
              </a:tr>
              <a:tr h="30906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Gorsaf bleidleisio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Yr adeilad lle rydych chi’n mynd i bleidleisio’n bersonol, er enghraifft ysgol neu ganolfan gymunedol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867263"/>
                  </a:ext>
                </a:extLst>
              </a:tr>
              <a:tr h="274086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Papur pleidleisio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 darn o bapur a ddefnyddir i fwrw eich pleidlais  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4864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Pleidleisio drwy'r post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Pan gewch bapur pleidleisio yn y post, ac yn nodi eich pleidlais arno ac yna’n ei ddychwelyd cyn y diwrnod pleidleisio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657195"/>
                  </a:ext>
                </a:extLst>
              </a:tr>
              <a:tr h="30906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Pleidleisio drwy ddirprwy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Pan ofynnwch i rywun yr ydych yn ymddiried ynddo fwrw eich pleidlais ar eich rhan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19952"/>
                  </a:ext>
                </a:extLst>
              </a:tr>
              <a:tr h="27227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Deddf gan Senedd Cymru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Bil a gymeradwywyd gan y Senedd sydd nawr yn gyfraith i Gymru.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040548"/>
                  </a:ext>
                </a:extLst>
              </a:tr>
              <a:tr h="29054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Bil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Cyfraith arfaethedig dan ystyriaeth y Senedd.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46334"/>
                  </a:ext>
                </a:extLst>
              </a:tr>
              <a:tr h="48495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Clymblaid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4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Ffurf o lywodraeth lle mae dwy blaid wleidyddol neu fwy’n cydweithio, fel arfer pan na all unrhyw blaid ennill mwyafrif yn yr etholiad ar ei phen ei hun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41132"/>
                  </a:ext>
                </a:extLst>
              </a:tr>
              <a:tr h="98457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Pwyllgor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 dirty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Grŵp bach o Aelodau’r Senedd, ar draws nifer o bleidiau gwleidyddol sy’n edrych ar bynciau mewn manylder. Maent yn cyflawni nifer o dasgau, gan gynnwys craffu ar y gyllideb a pholisïau Llywodraeth Cymru, dal Gweinidogion yn gyfrifol ac archwilio cyfreithiau (deddfwriaeth arfaethedig)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12094"/>
                  </a:ext>
                </a:extLst>
              </a:tr>
              <a:tr h="513444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Datganoli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Trosglwyddo pŵer gwleidyddol o lywodraeth neu senedd ganolog i lywodraeth genedlaethol, ranbarthol neu lywodraeth neu senedd leol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671699"/>
                  </a:ext>
                </a:extLst>
              </a:tr>
              <a:tr h="890352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Cyfarfod llawn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Cyfarfod y Senedd a gynhelir yn y Siambr, siambr trafod y Senedd. Mae'n cael ei gadeirio gan y Swyddog Llywyddu neu'r Llywydd a hwn yw’r prif fforwm i Aelodau’r Senedd gyflawni eu rolau fel cynrychiolwyr a etholwyd yn ddemocrataidd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827966"/>
                  </a:ext>
                </a:extLst>
              </a:tr>
              <a:tr h="513444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Swyddog Llywyddu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Fel arfer, caiff ei adnabod fel ‘Y Llywydd’, hwn yw'r person sy’n cadeirio trafodaethau yn y Senedd, yn galw ar ASau i siarad ac yn cadw trefn yn y Siambr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24745"/>
                  </a:ext>
                </a:extLst>
              </a:tr>
              <a:tr h="41921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1" i="0" u="none" baseline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Llywodraeth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26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cy" sz="1200" b="0" i="0" u="none" baseline="0" dirty="0">
                          <a:solidFill>
                            <a:srgbClr val="0E2841"/>
                          </a:solidFill>
                          <a:effectLst/>
                          <a:latin typeface="Calibri Light"/>
                          <a:ea typeface="Calibri Light"/>
                          <a:cs typeface="Calibri Light"/>
                        </a:rPr>
                        <a:t>Yn gyfrifol am reoli’r wlad ac fel arfer yn cael ei ffurfio gan y blaid wleidyddol sy’n ennill y mwyaf o seddi mewn etholiad </a:t>
                      </a:r>
                    </a:p>
                  </a:txBody>
                  <a:tcPr marL="45229" marR="45229" marT="22615" marB="22615" anchor="ctr">
                    <a:lnL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124304"/>
                  </a:ext>
                </a:extLst>
              </a:tr>
            </a:tbl>
          </a:graphicData>
        </a:graphic>
      </p:graphicFrame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EC66E23-93CD-C690-950E-AE0C8CBD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1115076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93B76B1-5920-6E9C-126C-E5B09560A113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8A0B31-1390-5750-B90B-31A554F60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86" y="649114"/>
            <a:ext cx="5915025" cy="2356556"/>
          </a:xfrm>
        </p:spPr>
        <p:txBody>
          <a:bodyPr>
            <a:normAutofit/>
          </a:bodyPr>
          <a:lstStyle/>
          <a:p>
            <a:pPr algn="l" rtl="0"/>
            <a:r>
              <a:rPr lang="cy" sz="36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Nodiadau hwyluso cynllun gwers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7F3F3-3B5E-6513-9DEF-A9850488E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5373" y="2548870"/>
            <a:ext cx="2914650" cy="6394755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indent="0" algn="l" rtl="0">
              <a:lnSpc>
                <a:spcPct val="120000"/>
              </a:lnSpc>
              <a:buNone/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Trwy gydol y gyfres hon o gynlluniau gwersi bydd disgyblion yn:</a:t>
            </a:r>
          </a:p>
          <a:p>
            <a:pPr algn="l" rtl="0" fontAlgn="base">
              <a:lnSpc>
                <a:spcPct val="120000"/>
              </a:lnSpc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Ymchwilio i hawliau plant a phwysigrwydd pleidleisio </a:t>
            </a:r>
          </a:p>
          <a:p>
            <a:pPr algn="l" rtl="0" fontAlgn="base">
              <a:lnSpc>
                <a:spcPct val="120000"/>
              </a:lnSpc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Dysgwch am rôl a hanes y Senedd a sut mae’n newid yn 2026 </a:t>
            </a:r>
          </a:p>
          <a:p>
            <a:pPr algn="l" rtl="0" fontAlgn="base">
              <a:lnSpc>
                <a:spcPct val="120000"/>
              </a:lnSpc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Deall sut i gofrestru a phleidleisio mewn etholiad</a:t>
            </a:r>
            <a:r>
              <a:rPr lang="cy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y</a:t>
            </a: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Senedd 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Gellir addysgu’r gwersi hyn mewn dilyniant neu’n unigol, yn dibynnu ar yr amser sydd ar gael a pha bynciau sydd fwyaf addas ar gyfer eich dysgwyr.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cy" sz="1600" b="0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Brasamcan yw’r amseriadau ar gyfer pob gweithgaredd, ac rydym yn eich annog i gynnal y sesiwn ar gyflymder sy’n gweddu anghenion eich grŵp.</a:t>
            </a:r>
            <a:r>
              <a:rPr lang="cy" sz="1600" b="1" i="0" u="none" baseline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607D1-C916-2C71-2ABB-072203A5E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7977" y="2548870"/>
            <a:ext cx="2914650" cy="77357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l" rtl="0">
              <a:lnSpc>
                <a:spcPct val="120000"/>
              </a:lnSpc>
              <a:buNone/>
            </a:pPr>
            <a:r>
              <a:rPr lang="cy" sz="20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Gwers 1: Hawliau Plant</a:t>
            </a:r>
            <a:br>
              <a:rPr lang="cy" sz="20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6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Comisiynydd Plant Cymru </a:t>
            </a:r>
          </a:p>
          <a:p>
            <a:pPr marL="0" indent="0" algn="l" rtl="0">
              <a:lnSpc>
                <a:spcPct val="120000"/>
              </a:lnSpc>
              <a:buNone/>
            </a:pPr>
            <a:endParaRPr lang="cy" sz="12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Amcan dysgu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algn="l" rtl="0" fontAlgn="base">
              <a:lnSpc>
                <a:spcPct val="12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Ymchwilio i hawliau plant a phwysigrwydd pleidleisio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Adnoddau angenrheidiol </a:t>
            </a:r>
          </a:p>
          <a:p>
            <a:pPr algn="l" rtl="0" fontAlgn="base">
              <a:lnSpc>
                <a:spcPct val="12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Sleidiau PowerPoint </a:t>
            </a:r>
          </a:p>
          <a:p>
            <a:pPr algn="l" rtl="0" fontAlgn="base">
              <a:lnSpc>
                <a:spcPct val="120000"/>
              </a:lnSpc>
            </a:pPr>
            <a:r>
              <a:rPr lang="cy" sz="12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Poster Gwybod Eich Hawliau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 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neu </a:t>
            </a:r>
            <a:r>
              <a:rPr lang="cy" sz="12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Becyn Symbolau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(1 fesul grŵp) </a:t>
            </a:r>
          </a:p>
          <a:p>
            <a:pPr fontAlgn="base">
              <a:lnSpc>
                <a:spcPct val="120000"/>
              </a:lnSpc>
            </a:pPr>
            <a:r>
              <a:rPr lang="cy" sz="12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Taflen deimwnt trefnu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 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(1 </a:t>
            </a:r>
            <a: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fesul grŵp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 </a:t>
            </a:r>
          </a:p>
          <a:p>
            <a:pPr algn="l" rtl="0" fontAlgn="base">
              <a:lnSpc>
                <a:spcPct val="12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Papurau, pinnau ysgrifennu, sisyrnau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Amser angenrheidiol </a:t>
            </a:r>
            <a:br>
              <a:rPr lang="cy" sz="12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40-60 munud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Cyflwyniad</a:t>
            </a: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(5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Dechreuwch y sesiwn drwy ddangos y fideo ar sleid 2.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Eglurwch i ddisgyblion y byddwch yn meddwl am hawliau plant a chysylltiad hyn â phleidleisio yn yr etholiad Senedd yn y sesiwn hon.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“Hawliau plant yw’r pethau sydd eu hangen arnoch i dyfu’n hapus, yn iach ac yn ddiogel. Mae gan bob plentyn a pherson ifanc yng Nghymru yr hawliau hyn.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Defnyddiwch sleid 3 i egluro bod yna berson a’i swydd yw sefyll dros eu hawliau. 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20BC9-4AE5-24AC-6B4B-1DD47DEB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5</a:t>
            </a:fld>
            <a:endParaRPr lang="c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8FA627-76A3-7F1D-D470-9897026E772D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4767DF-CD63-0E23-E3CD-43CA5D66A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178446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5243A-A0D6-0A07-28EE-AB3CC08DD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215534A-9A5E-86CE-0C3E-AB8677B7BC8B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96507-9C97-9961-4C25-6FD4E6C59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9" y="140488"/>
            <a:ext cx="5915025" cy="2356556"/>
          </a:xfrm>
        </p:spPr>
        <p:txBody>
          <a:bodyPr>
            <a:normAutofit/>
          </a:bodyPr>
          <a:lstStyle/>
          <a:p>
            <a:pPr algn="l" rtl="0"/>
            <a:r>
              <a:rPr lang="cy" sz="3600" b="1" i="0" u="none" baseline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Nodiadau hwyluso cynllun gwers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4780B-36DE-3560-740D-B6376DC5F4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991" y="1980190"/>
            <a:ext cx="2914650" cy="9112888"/>
          </a:xfrm>
        </p:spPr>
        <p:txBody>
          <a:bodyPr>
            <a:no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Corff o Hawliau (20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Rhannwch ddisgyblion yn grwpiau gweithio bach.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Gofynnwch iddynt dynnu amlinelliad corff, gellid gwneud hyn ar bapur A4 neu gallech greu cyrff mwy os oes gennych grwpiau mwy.  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Dywedwch wrthym yr hoffech iddynt feddwl am yr hyn sydd angen arnynt i dyfu’n 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hapus, yn iach ac yn ddiogel. Dywedwch wrthym yr hoffech iddynt ysgrifennu neu dynnu lluniau o’u syniadau o fewn y corff.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Cytunwch ar swm o amser sydd ganddynt i gwblhau'r rhan hon o'r gweithgaredd.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Cymerwch adborth gan y grŵp am y mathau o bethau maent wedi ei ychwanegu, efallai y byddwch eisiau gofyn i grwpiau eraill godi eu dwylo os y cawsant yr un syniadau.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Nesaf, rhowch boster Gwybod Eich Hawliau neu becyn symbolau i bob grŵp, gofynnwch iddynt edrych drwy’r hawliau a gweld a ydynt yn cyd-fynd â’u syniadau. Gofynnwch i ddisgyblion roi rhif yr Erthygl wrth ymyl eu syniad, er enghraifft os oeddent wedi ysgrifennu gofal iechyd, byddent yn ysgrifennu Erthygl 24 wrth ei ymyl.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Gofynnwch: 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gawsoch chi eich synnu gan unrhyw un o’r hawliau sydd gennych? 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lwyddoch chi i baru eich holl syniadau â hawl? (Os na lwyddoch chi i gysylltu </a:t>
            </a:r>
            <a: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eich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syniad cychwynnol â hawl, efallai y byddwch eisiau trafod pam, fel arfer, mae hwn yn rhywbeth fel ffôn symudol).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Dewch â’r gweithgaredd i ben drwy ofyn i grwpiau ystyried y pethau nad ydynt yn cael eu rhoi i bobl ifanc. Cynhaliwch drafodaeth grŵp am y pethau nad ydynt yn meddwl eu bod yn eu cael.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Ar ôl y gweithgaredd hwn, defnyddiwch sleidiau 5,6 a 7 i atgoffa disgyblion am bwy y gallant siarad â nhw am beidio cael eu hawliau.  </a:t>
            </a:r>
          </a:p>
          <a:p>
            <a:pPr algn="l" rtl="0" fontAlgn="base">
              <a:lnSpc>
                <a:spcPct val="100000"/>
              </a:lnSpc>
            </a:pPr>
            <a:endParaRPr lang="cy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buNone/>
            </a:pPr>
            <a:endParaRPr lang="cy" sz="1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07B96-FD60-3746-3664-F2037B8FD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1359" y="1482047"/>
            <a:ext cx="2914650" cy="8421772"/>
          </a:xfrm>
        </p:spPr>
        <p:txBody>
          <a:bodyPr>
            <a:normAutofit fontScale="25000" lnSpcReduction="20000"/>
          </a:bodyPr>
          <a:lstStyle/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yw’r cyswllt rhwng fy hawliau a phleidleisio yng Nghymru? (20 munud)</a:t>
            </a: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48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Rhowch y daflen waith i bob grŵp. Gofynnwch i ddisgyblion edrych ar y poster/cerdyn symbolau a chysylltwch y broblem â hawl.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Yna gofynnwch i’r disgyblion dorri’r problemau allan a’u gosod yn nhrefn eu pwysigrwydd iddyn nhw.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Unwaith y bydd pob grŵp wedi trefnu eu problemau, cynhaliwch drafodaeth grŵp. Gallech wneud hynny mewn nifer o ffyrdd: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Gallech ofyn i bawb rannu eu tair prif broblem. Chwiliwch am ddewis cyffredin a thrafodwch pa faterion sydd bwysicaf.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Cynhaliwch drafodaeth symudol. Gofynnwch i’r disgyblion sefyll: gofynnwch gwestiynau ie/na am y problemau maent wedi eu dewis a gofynnwch i’r disgyblion symud i wahanol rannau o’r dosbarth i ddangos a ydynt yn cytuno/anghytuno â’r datganiad.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Atgoffwch y disgyblion fod gwleidyddion yn y Senedd yn gwneud penderfyniadau am yr holl broblemau maent wedi eu trafod yn y gweithgaredd hwn. Ym mis Mai, bydd pobl yng Nghymru’n cael y cyfle i benderfynu pwy maent ei eisiau i’w cynrychioli yn y Senedd, drwy etholiad. Mae hon yn rhan bwysig o ddweud eu dweud (Erthygl 12 o’r UNCRC)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Fideo (5 munud)</a:t>
            </a: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cy" sz="48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Dangoswch y fideo i’r disgyblion i orffen.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Atgoffwch disgyblion y gallant sicrhau bod eu llais yn cael ei glywed drwy gymryd rhan yn yr etholiad.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cloi (5 munud) </a:t>
            </a:r>
            <a:br>
              <a:rPr lang="cy" sz="48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Gorffennwch y sesiwn drwy adolygu’r holl weithgareddau a phynciau a drafodwyd.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Efallai y byddwch eisiau gofyn cwestiynau fel: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 broblemau sy’n bwysig i chi? A all rhywun gysylltu problem ag un o’ch hawliau?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48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allwch chi ddweud eich dweud ynghylch y problemau hyn yn eich ysgol, eich cymuned neu’n genedlaethol?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br>
              <a:rPr lang="cy" dirty="0"/>
            </a:br>
            <a:endParaRPr lang="cy" dirty="0"/>
          </a:p>
          <a:p>
            <a:pPr marL="0" indent="0" algn="l" rtl="0">
              <a:buNone/>
            </a:pPr>
            <a:endParaRPr lang="c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C5C4D-8534-FF68-5D84-732223CE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6</a:t>
            </a:fld>
            <a:endParaRPr lang="c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567461-E986-7981-B16F-CBC738025402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42F1068-D135-8C4E-D93A-AA27FCA6F9A9}"/>
              </a:ext>
            </a:extLst>
          </p:cNvPr>
          <p:cNvSpPr txBox="1">
            <a:spLocks/>
          </p:cNvSpPr>
          <p:nvPr/>
        </p:nvSpPr>
        <p:spPr>
          <a:xfrm>
            <a:off x="2143125" y="11403211"/>
            <a:ext cx="25717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1" kern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y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138541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990AD-915B-F875-6143-B51F6F4AD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07215C-02D9-5979-260E-7DB3603C6D47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6487A-FFB0-00FC-B2CF-3ABFD5458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9" y="140488"/>
            <a:ext cx="5915025" cy="2356556"/>
          </a:xfrm>
        </p:spPr>
        <p:txBody>
          <a:bodyPr/>
          <a:lstStyle/>
          <a:p>
            <a:pPr algn="l" rtl="0" fontAlgn="base"/>
            <a:r>
              <a:rPr lang="cy" sz="36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Nodiadau hwyluso cynllun gwers</a:t>
            </a:r>
            <a:endParaRPr lang="cy" sz="3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7EA8C-FF4D-A940-7FEB-720313403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991" y="1980190"/>
            <a:ext cx="2914650" cy="9112888"/>
          </a:xfrm>
        </p:spPr>
        <p:txBody>
          <a:bodyPr>
            <a:no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20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Gwers 2 - Y Senedd </a:t>
            </a:r>
            <a:r>
              <a:rPr lang="cy" sz="16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Comisiwn y Senedd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endParaRPr lang="cy" sz="12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Amcanion dysgu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Dysgwch am rôl a hanes y Senedd a sut mae’n newid yn 2026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Dysgwch am rolau aelodau a phwerau'r Senedd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Adnoddau angenrheidiol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Sleidiau PowerPoint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sng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Fideo am Hanes y Senedd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 </a:t>
            </a:r>
            <a:endParaRPr lang="cy" sz="1200" b="0" i="0" u="none" baseline="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Amser angenrheidiol </a:t>
            </a:r>
            <a:br>
              <a:rPr lang="cy" sz="12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40-60 munud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Cyflwyniad</a:t>
            </a: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(5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Oes rhywun yn gwybod beth yw enw'r adeilad hwn?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yw ystyr y gair Senedd?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1 (10 munud) 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Gwyliwch y fideo sydd wedi’i integreiddio ar y PowerPoint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Trafodwch sut y daeth y Pwerau hyn i fodoli?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Sleid nesaf - Trafodwch y newidiadau o ran pleidleisio a’r etholiad sydd ar y gweill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2 (5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Agor cwestiynau i’r dosbarth “Pam fod pleidleisio’n bwysig?”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3 (10 Munud) 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 un o’r Pwerau ar y sleid ydych chi’n tybio y mae’r Senedd yn cael eu trafod a’u pwyso a mesur?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Mae'r sleidiau nesaf yn datgelu’r ateb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mae'r Senedd wedi’i gyflawni gyda’r Pwerau hyn?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Yn ôl i'r cwestiwn “Pam fod pleidleisio’n bwysig?”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endParaRPr lang="cy" sz="12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buNone/>
            </a:pPr>
            <a:endParaRPr lang="cy" sz="1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F928D-A51F-9C05-3A29-5BCC74658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1361" y="1980190"/>
            <a:ext cx="2914650" cy="8421772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4 (10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sy’n digwydd yn yr olygfa hon?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Mae etholiadau a chynrychiolaeth yn rhan bwysig o wleidyddiaeth a democratiaeth - mae’n bwysig fod gennym ffordd o ddewis ein harweinwyr, a’r ffordd y caiff ein gwlad ei harwain.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endParaRPr lang="cy" sz="12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5 (10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mae’r Senedd yn newid?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Cynnydd mewn aelodau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yw pleidiau? A pwy fydd eisiau eich pleidlais?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yw maniffesto?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6 (5 munud) 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all pobl ifanc ddefnyddio eu llais? 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Dangoswch sut y gall pobl ifanc ddefnyddio eu llais a chysylltu â’u haelodau.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Sut mae deisebau’n gweithio?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Estyniad (10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Opsiwn i guddio’r sleidiau hyn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Beth yw’r gwahaniaeth rhwng llywodraeth Cymru a’r Senedd?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Cyllideb Llywodraeth Cymru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Gweithgaredd cloi (5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br>
              <a:rPr lang="cy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fyddwch chi’n pleidleisio y flwyddyn nesaf? Pam fod pleidleisio’n bwysig? </a:t>
            </a:r>
          </a:p>
          <a:p>
            <a:pPr algn="l" rtl="0" fontAlgn="base"/>
            <a:endParaRPr lang="cy" dirty="0"/>
          </a:p>
          <a:p>
            <a:pPr marL="0" indent="0" algn="l" rtl="0" fontAlgn="base">
              <a:lnSpc>
                <a:spcPct val="120000"/>
              </a:lnSpc>
              <a:buNone/>
            </a:pPr>
            <a:br>
              <a:rPr lang="cy" dirty="0"/>
            </a:br>
            <a:endParaRPr lang="cy" dirty="0"/>
          </a:p>
          <a:p>
            <a:pPr marL="0" indent="0" algn="l" rtl="0">
              <a:buNone/>
            </a:pPr>
            <a:endParaRPr lang="c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88CD6-E8CA-065B-3445-F576E5285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208E9-2DFB-A78B-A12F-3496553B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7</a:t>
            </a:fld>
            <a:endParaRPr lang="c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EB5091-0389-F0E4-55C6-DC43AA4AF74F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</p:spTree>
    <p:extLst>
      <p:ext uri="{BB962C8B-B14F-4D97-AF65-F5344CB8AC3E}">
        <p14:creationId xmlns:p14="http://schemas.microsoft.com/office/powerpoint/2010/main" val="1582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07AD0-466E-B105-6830-8836132AD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1C69F5B-919D-52AD-F23D-F85E49A9DC26}"/>
              </a:ext>
            </a:extLst>
          </p:cNvPr>
          <p:cNvSpPr/>
          <p:nvPr/>
        </p:nvSpPr>
        <p:spPr>
          <a:xfrm>
            <a:off x="0" y="11300182"/>
            <a:ext cx="6858000" cy="9185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2D92D6-44DC-A180-0FA9-10EB4C61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9" y="140488"/>
            <a:ext cx="5915025" cy="2356556"/>
          </a:xfrm>
        </p:spPr>
        <p:txBody>
          <a:bodyPr/>
          <a:lstStyle/>
          <a:p>
            <a:pPr algn="l" rtl="0" fontAlgn="base"/>
            <a:r>
              <a:rPr lang="cy" sz="3600" b="1" i="0" u="none" baseline="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Nodiadau hwyluso cynllun gwers</a:t>
            </a:r>
            <a:endParaRPr lang="cy" sz="3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66DB4-6F67-98CC-F79B-EA8A7AABC3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991" y="1980190"/>
            <a:ext cx="2914650" cy="91128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2000" b="1" i="0" u="none" baseline="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Gwers 3 – Sut i bleidleisio </a:t>
            </a:r>
            <a:br>
              <a:rPr lang="cy" sz="1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60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Y Comisiwn Etholiadol</a:t>
            </a:r>
            <a:endParaRPr lang="cy" sz="12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Amcan dysgu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Deall sut i gofrestru a phleidleisio mewn etholiad Senedd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Adnoddau angenrheidiol 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Sleidiau PowerPoint 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sng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2"/>
              </a:rPr>
              <a:t>Fideo am sut i bleidleisio yn yr etholiadau Senedd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  <a:hlinkClick r:id="rId2"/>
              </a:rPr>
              <a:t>  </a:t>
            </a:r>
            <a:endParaRPr lang="cy" sz="1200" b="0" i="0" u="none" baseline="0" dirty="0">
              <a:solidFill>
                <a:schemeClr val="tx2"/>
              </a:solidFill>
              <a:latin typeface="Calibri Light"/>
              <a:ea typeface="Calibri Light"/>
              <a:cs typeface="Calibri Light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Amser angenrheidiol </a:t>
            </a:r>
            <a:br>
              <a:rPr lang="cy" sz="1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40-60 munud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Cyflwyniad</a:t>
            </a: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(10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</a:t>
            </a:r>
            <a:br>
              <a:rPr lang="cy" sz="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Cyflwyno'r sesiwn a’r amcan dysgu.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Eglurwch fod etholiad Senedd yn cael ei gynnal yn 2026. Gofynnwch i ddisgyblion drafod a rhoi adborth ar ddau gwestiwn: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Beth ydych chi eisoes yn ei wybod am yr etholiad? </a:t>
            </a:r>
          </a:p>
          <a:p>
            <a:pPr algn="l" rtl="0" fontAlgn="base">
              <a:lnSpc>
                <a:spcPct val="100000"/>
              </a:lnSpc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Ydych chi’n meddwl bod pleidleisio yn  etholiad y Senedd yn bwysig?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Rhannwch drosolwg o’r etholiad - beth sy’n mynd i ddigwydd a pham ei fod yn bwysig.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Eglurwch i ddisgyblion fod angen iddynt gofrestru i gymryd rhan yn yr etholiad i ddweud eu dweud.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Cofrestru i bleidleisio (10 munud) 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Gofynnwch i ddysgwyr pa ganran o bobl ifanc 16-17 m;wydd oed maen nhw’n meddwl sydd wedi cofrestru cyn datgelu'r ateb.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Dim ond </a:t>
            </a: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43%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o bobl ifanc 16-17 mlwydd oed oedd wedi cofrestru i bleidleisio yn 2024, o gymharu â 97% o bobl dros 65 oed.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Gallech hefyd ofyn i 60% o'r grŵp godi eu llaw neu sefyll i ddangos nad yw’r ganran hon o bobl ifanc 16-17 mlwydd oed yng Nghymru wedi cofrestru i’w llais gael ei glywed.   </a:t>
            </a:r>
            <a:endParaRPr lang="cy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endParaRPr lang="cy" sz="1200" dirty="0">
              <a:solidFill>
                <a:srgbClr val="000000"/>
              </a:solidFill>
              <a:latin typeface="Aptos" panose="02110004020202020204"/>
              <a:ea typeface="Calibri Light"/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9735CD-2E73-1C6A-330F-E2DA7EF14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1361" y="1980190"/>
            <a:ext cx="2914650" cy="842177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 Pwysleisiwch fod pobl ifanc 16-17 mlwydd oed yng Nghymru yn llawer llai tebygol o fod wedi cofrestru i bleidleisio na phleidleiswyr hŷn.</a:t>
            </a:r>
            <a:endParaRPr lang="cy" dirty="0">
              <a:solidFill>
                <a:schemeClr val="tx2"/>
              </a:solidFill>
              <a:latin typeface="Calibri Light"/>
              <a:ea typeface="Calibri Light"/>
              <a:cs typeface="Calibri Light"/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Cefnogwch y disgyblion i gael trafodaeth mewn parau/grwpiau ac yna ysgrifennwch restr o resymau pam fod cofrestru i bleidleisio’n bwysig.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Rhannwch y wybodaeth allweddol sydd ar y sleid am gofrestru i bleidleisio ac atebwch unrhyw gwestiynau.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Sut i bleidleisio – cwis (15 munud) 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  <a:br>
              <a:rPr lang="cy" sz="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Eglurwch bwysigrwydd gwybod sut i bleidleisio yn etholiadau’r Senedd.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Dangoswch y fideo am sut i bleidleisio yn etholiadau’r Senedd a dywedwch wrth y dysgwyr y byddwch yn profi beth y gwnaethant ei ddysgu o'r fideo. 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Cwblhewch y cwis ar y sleidiau am sut i bleidleisio a chywiro unrhyw gamddealltwriaethau.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Pleidleisio’n bersonol - gweithgaredd llinell amser (10 munud) </a:t>
            </a:r>
            <a:br>
              <a:rPr lang="cy" sz="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Gofynnwch i ddysgwyr ddarllen camau allweddol y broses o bleidleisio’n bersonol ar y sleid a’u trefnu’n gywir i greu amserlen gronolegol ar gyfer pleidleisio’n bersonol. 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Dangoswch yr atebion ac ewch drwy'r broses o bleidleisio’n bersonol. Rhannwch y wybodaeth o’r sleid olaf am ffyrdd eraill o bleidleisio a sut i baratoi ar gyfer y diwrnod pleidleisio. 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r>
              <a:rPr lang="cy" sz="1200" b="1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Cloi  (5 munud)</a:t>
            </a: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 </a:t>
            </a:r>
            <a:br>
              <a:rPr lang="cy" sz="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y" sz="1200" b="0" i="0" u="none" baseline="0" dirty="0">
                <a:solidFill>
                  <a:schemeClr val="tx2"/>
                </a:solidFill>
                <a:latin typeface="Calibri Light"/>
                <a:ea typeface="Calibri Light"/>
                <a:cs typeface="Calibri Light"/>
              </a:rPr>
              <a:t>Atebwch unrhyw gwestiynau olaf am yr etholiad ac atgoffwch y disgyblion i gofrestru i bleidleisio.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3EFD1-F1CF-1F7D-F009-82D99B55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ABED9D2-F858-4169-B4B0-D5E53495E6F6}" type="slidenum">
              <a:rPr/>
              <a:t>8</a:t>
            </a:fld>
            <a:endParaRPr lang="c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B2B713-2A80-2118-704E-5952BA1EB51C}"/>
              </a:ext>
            </a:extLst>
          </p:cNvPr>
          <p:cNvSpPr/>
          <p:nvPr/>
        </p:nvSpPr>
        <p:spPr>
          <a:xfrm>
            <a:off x="0" y="1"/>
            <a:ext cx="6858000" cy="649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9A2893C-4137-3E2A-5643-AC52AB53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571750" cy="649111"/>
          </a:xfrm>
        </p:spPr>
        <p:txBody>
          <a:bodyPr/>
          <a:lstStyle/>
          <a:p>
            <a:pPr rtl="0"/>
            <a:r>
              <a:rPr lang="cy" b="1" i="0" u="none" baseline="0" dirty="0"/>
              <a:t>Adnoddau Etholiad Senedd Cymru 2026 Canllawiau i Addysgwyr</a:t>
            </a:r>
          </a:p>
        </p:txBody>
      </p:sp>
    </p:spTree>
    <p:extLst>
      <p:ext uri="{BB962C8B-B14F-4D97-AF65-F5344CB8AC3E}">
        <p14:creationId xmlns:p14="http://schemas.microsoft.com/office/powerpoint/2010/main" val="1329484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c39eb25-3250-4c66-9fa1-7554f5d86945" xsi:nil="true"/>
    <Thumbnail xmlns="8e9a2c76-77bf-443e-b601-56a0286b3d6b" xsi:nil="true"/>
    <lcf76f155ced4ddcb4097134ff3c332f xmlns="8e9a2c76-77bf-443e-b601-56a0286b3d6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E38D2AC86A4C4FBC3DEA60853DAB7C" ma:contentTypeVersion="22" ma:contentTypeDescription="Create a new document." ma:contentTypeScope="" ma:versionID="83de3a5a30d6dca9a2ec8db8ecb5066a">
  <xsd:schema xmlns:xsd="http://www.w3.org/2001/XMLSchema" xmlns:xs="http://www.w3.org/2001/XMLSchema" xmlns:p="http://schemas.microsoft.com/office/2006/metadata/properties" xmlns:ns2="8e9a2c76-77bf-443e-b601-56a0286b3d6b" xmlns:ns3="fc39eb25-3250-4c66-9fa1-7554f5d86945" targetNamespace="http://schemas.microsoft.com/office/2006/metadata/properties" ma:root="true" ma:fieldsID="78e38309e0eb3e64caf9b2fb6e1b4595" ns2:_="" ns3:_="">
    <xsd:import namespace="8e9a2c76-77bf-443e-b601-56a0286b3d6b"/>
    <xsd:import namespace="fc39eb25-3250-4c66-9fa1-7554f5d869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Thumbnail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9a2c76-77bf-443e-b601-56a0286b3d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Thumbnail" ma:index="20" nillable="true" ma:displayName="Thumbnail" ma:format="Thumbnail" ma:internalName="Thumbnail">
      <xsd:simpleType>
        <xsd:restriction base="dms:Unknown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49ea267-a9ad-47e9-8981-8b6467ce46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9eb25-3250-4c66-9fa1-7554f5d8694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a9e2a6f-036f-490a-b496-09be9062b99e}" ma:internalName="TaxCatchAll" ma:showField="CatchAllData" ma:web="fc39eb25-3250-4c66-9fa1-7554f5d869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BDC4CD-8B5E-4E9F-BE75-2EB8E3635C6C}">
  <ds:schemaRefs>
    <ds:schemaRef ds:uri="http://www.w3.org/XML/1998/namespace"/>
    <ds:schemaRef ds:uri="http://purl.org/dc/elements/1.1/"/>
    <ds:schemaRef ds:uri="http://schemas.microsoft.com/office/infopath/2007/PartnerControls"/>
    <ds:schemaRef ds:uri="fc39eb25-3250-4c66-9fa1-7554f5d86945"/>
    <ds:schemaRef ds:uri="http://schemas.microsoft.com/office/2006/metadata/properties"/>
    <ds:schemaRef ds:uri="http://purl.org/dc/dcmitype/"/>
    <ds:schemaRef ds:uri="http://schemas.microsoft.com/office/2006/documentManagement/types"/>
    <ds:schemaRef ds:uri="8e9a2c76-77bf-443e-b601-56a0286b3d6b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1F4B2D9-01B9-4EC0-89F9-4AD82F0B3B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A9A7AF-E76A-4D29-A460-605134B86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9a2c76-77bf-443e-b601-56a0286b3d6b"/>
    <ds:schemaRef ds:uri="fc39eb25-3250-4c66-9fa1-7554f5d869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8dc5129-340c-4514-8a04-4e8ef2771564}" enabled="0" method="" siteId="{38dc5129-340c-4514-8a04-4e8ef277156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2820</Words>
  <Application>Microsoft Office PowerPoint</Application>
  <PresentationFormat>Widescreen</PresentationFormat>
  <Paragraphs>209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Office Theme</vt:lpstr>
      <vt:lpstr>Adnoddau Etholiad Senedd Cymru 2026 Canllawiau i Addysgwyr  </vt:lpstr>
      <vt:lpstr>Cyflwyniad</vt:lpstr>
      <vt:lpstr>Gwybodaeth am etholiad y Senedd 2026</vt:lpstr>
      <vt:lpstr>Geirfa Allweddol</vt:lpstr>
      <vt:lpstr>Nodiadau hwyluso cynllun gwers</vt:lpstr>
      <vt:lpstr>Nodiadau hwyluso cynllun gwers</vt:lpstr>
      <vt:lpstr>Nodiadau hwyluso cynllun gwers</vt:lpstr>
      <vt:lpstr>Nodiadau hwyluso cynllun gwers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Judy Edwards</dc:creator>
  <cp:lastModifiedBy>Dechamps Evans, Sion (Staff Comisiwn y Senedd - Senedd Commission Staff)</cp:lastModifiedBy>
  <cp:revision>22</cp:revision>
  <dcterms:created xsi:type="dcterms:W3CDTF">2025-09-23T13:09:37Z</dcterms:created>
  <dcterms:modified xsi:type="dcterms:W3CDTF">2025-10-07T12:07:26Z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0x010100F1E38D2AC86A4C4FBC3DEA60853DAB7C</vt:lpwstr>
  </property>
  <property fmtid="{D5CDD505-2E9C-101B-9397-08002B2CF9AE}" pid="3" name="_dlc_DocIdItemGuid">
    <vt:lpwstr>8540cd33-20b3-484a-b7c7-98fda60cf7ed</vt:lpwstr>
  </property>
  <property fmtid="{D5CDD505-2E9C-101B-9397-08002B2CF9AE}" pid="4" name="MediaServiceImageTags">
    <vt:lpwstr/>
  </property>
</Properties>
</file>